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09" r:id="rId5"/>
    <p:sldId id="499" r:id="rId6"/>
    <p:sldId id="512" r:id="rId7"/>
    <p:sldId id="513" r:id="rId8"/>
    <p:sldId id="514" r:id="rId9"/>
    <p:sldId id="515" r:id="rId10"/>
    <p:sldId id="516" r:id="rId11"/>
    <p:sldId id="518" r:id="rId12"/>
    <p:sldId id="520" r:id="rId13"/>
    <p:sldId id="528" r:id="rId14"/>
    <p:sldId id="517" r:id="rId15"/>
    <p:sldId id="521" r:id="rId16"/>
    <p:sldId id="522" r:id="rId17"/>
    <p:sldId id="543" r:id="rId18"/>
    <p:sldId id="523" r:id="rId19"/>
    <p:sldId id="524" r:id="rId20"/>
    <p:sldId id="525" r:id="rId21"/>
    <p:sldId id="526" r:id="rId22"/>
    <p:sldId id="527" r:id="rId23"/>
    <p:sldId id="550" r:id="rId24"/>
    <p:sldId id="547" r:id="rId25"/>
    <p:sldId id="359" r:id="rId26"/>
    <p:sldId id="534" r:id="rId27"/>
    <p:sldId id="536" r:id="rId28"/>
    <p:sldId id="537" r:id="rId29"/>
    <p:sldId id="538" r:id="rId30"/>
    <p:sldId id="539" r:id="rId31"/>
    <p:sldId id="541" r:id="rId32"/>
    <p:sldId id="535" r:id="rId33"/>
    <p:sldId id="545" r:id="rId34"/>
    <p:sldId id="546" r:id="rId35"/>
    <p:sldId id="529" r:id="rId36"/>
    <p:sldId id="551" r:id="rId37"/>
    <p:sldId id="530" r:id="rId38"/>
    <p:sldId id="531" r:id="rId39"/>
    <p:sldId id="532" r:id="rId40"/>
    <p:sldId id="552" r:id="rId41"/>
    <p:sldId id="549" r:id="rId42"/>
    <p:sldId id="548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434" autoAdjust="0"/>
  </p:normalViewPr>
  <p:slideViewPr>
    <p:cSldViewPr snapToGrid="0">
      <p:cViewPr varScale="1">
        <p:scale>
          <a:sx n="142" d="100"/>
          <a:sy n="142" d="100"/>
        </p:scale>
        <p:origin x="146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A1E8E-6166-468A-B1C9-7F685C34DE95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8B8DD-E43B-412F-98FD-9878DFB5FD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186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0:17:55.58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6831 2 24575,'50'0'0,"35"0"0,12 0 0,-20 0 0,3 0-1353,1 0 1,7 0-1,-5 0 1353,12 0 0,-5 0 0,-13 0 0,-1 0 0,6 0 0,-4 0-90,-27 0 1,0 0 89,32 0 0,-3 0 0,4 0 0,-19-1 0,0 2 0,17 11 401,-20-4-401,13 15 0,-17-4 0,1 4 0,-6 6 0,-2-5 0,-13 2 0,-1 1 1943,-12-7-1943,6 11 1217,-10-6-1217,4 6 676,-9-1-676,-9 19 0,-1 30 0,-1 19 0,-1 10 0,0-1 0,-1-9 0,0-19-1620,1-4 0,-1-11 0,0 12 1620,0 4 0,1 19 0,0 10 0,0 2 0,-1-7 0,0-16 0,-1-23 0,-2 23-369,-1-28 0,2 0 369,5 26 0,-4-36 0,2 1 0,3 9 0,0-1 0,6 20 0,-6-18 0,0 2 0,7 31-132,-7-15 132,-1 3 0,0-6 0,-4-6 0,4 12 0,-6-28 0,0-3 4589,0-15-4589,0-16 959,0-2-959,0-10 182,0 56-182,0 21 0,0-27 0,0 2-384,0-4 0,0 0 384,0 0 0,0-1 0,0 27 0,0-22 0,0 1 0,0 27 0,0-36 0,0 0 0,0 34 0,0-10 0,0-10 0,0-8 0,0-6 0,0-2 0,0-6 0,0-1 0,0 0 0,0-6 0,0 5 0,0-11 0,0 0 0,0-2 0,0-10 0,0 4 0,0-5 0,0 0 768,-4 1-768,2-1 0,-6 0 0,7-5 0,-7 4 0,7-3 0,-7 0 0,7 3 0,-6-8 0,6 8 0,-7-3 0,4 0 0,-5 3 0,0-4 0,0 5 0,-5 0 0,4 1 0,-8 4 0,4-4 0,-5 5 0,1-6 0,-1-4 0,1 3 0,0-3 0,0 4 0,-1-4 0,1 3 0,-5-6 0,3 2 0,-3 0 0,-1-2 0,5 2 0,-5-4 0,1 1 0,8-5 0,-7 3 0,8-7 0,-4 3 0,-1-4 0,1 0 0,-5 0 0,3 4 0,-3-3 0,5 3 0,-1-4 0,1 0 0,0 0 0,0 4 0,-1-3 0,1 8 0,0-8 0,0 3 0,-6-4 0,0 4 0,-6-3 0,-6 3 0,4-4 0,-10 0 0,11 0 0,-11 0 0,11 0 0,-11 0 0,10 0 0,-3 0 0,5 0 0,0 0 0,5 0 0,-3 0 0,8 0 0,-9 0 0,10 0 0,-13 0 0,12 0 0,-11 0 0,11 0 0,-3 0 0,-1 0 0,5 0 0,-5-4 0,1-1 0,3-4 0,-3-1 0,0 5 0,3-3 0,-3 3 0,-1-5 0,5 5 0,-5-4 0,1 8 0,-2-7 0,-5 2 0,-6 1 0,5-4 0,-11 3 0,11-4 0,-5 4 0,6-3 0,0 8 0,0-8 0,0 8 0,0-4 0,0 5 0,6 0 0,-5 0 0,4 0 0,-5 0 0,6 0 0,-5 0 0,10 0 0,-10 0 0,10 0 0,-5 0 0,1 0 0,-2 0 0,0-4 0,-3 3 0,8-3 0,-8 4 0,8 0 0,-3 0 0,-1 0 0,9 0 0,-15 0 0,18 0 0,-9 0 0,9 0 0,2 0 0,-2-4 0,3 3 0,1-6 0,0 2 0,-5-3 0,4 3 0,-4-3 0,5 7 0,-1-2 0,1 3 0,-3 0 0,-37 0 0,-2 0 0,-34 0 0,8-6 0,8-1 0,-6-5 0,14 0 0,-14-1 0,-22-7-546,21 6 546,0-1 0,-1 0 0,3 0 0,8 2 0,-1-2 0,-13-5 0,-7-1 0,9-3 0,11 11 0,14-4 0,13 6 0,5 1 0,19 5 0,-8 0 546,10 1-546,-1 3 0,-3-3 0,7 4 0,-7 0 0,3 0 0,-9 0 0,3 0 0,-3 0 0,5 0 0,-1 0 0,1 0 0,-5 0 0,3 0 0,-3 0 0,5 0 0,-1 0 0,-4 0 0,3 4 0,-8 2 0,3-1 0,-5 4 0,0-4 0,0 5 0,1 0 0,-1-4 0,0 2 0,0-2 0,5 3 0,-3 1 0,3 4 0,0-3 0,2 3 0,5-5 0,-1 0 0,1 0 0,4-4 0,-3 3 0,8-7 0,-4 3 0,0-4 0,4 0 0,-4 0 0,5 0 0,-1 0 0,-3 0 0,2 0 0,-7 0 0,3 0 0,-4 0 0,-8 0 0,6 0 0,-7 0 0,9 0 0,0 0 0,0 0 0,-6 0 0,5 0 0,-10-5 0,10 4 0,-10-8 0,9 8 0,-14-3 0,8 4 0,-16 0 0,4 0 0,-5 0 0,0 0 0,-20 0 0,21 0 0,-20 0 0,31 0 0,0 0 0,3 0 0,8 0 0,-3 0 0,5 0 0,-1 0 0,1 0 0,0 0 0,0 0 0,-1 0 0,1 0 0,0 0 0,0 0 0,4 0 0,1 0 0,5 0 0,0 0 0,-48 0 0,-11 6 0,6-2 0,-3 1-619,9 2 0,2 0 619,-5-3 0,2 0 0,-39 2 0,9-6 0,2 5 0,9-3 0,7 3 0,-24-5 0,20 6 0,21-6 0,0 1 0,-19 10 0,-4-10 0,15 4 0,0-5 0,7 5 0,-4-4 0,10 4 0,2-5 0,2 0 0,5 0 0,-6 0 0,-8 0 1238,6 0-1238,-5 0 0,7 0 0,5 0 0,-4 0 0,11 0 0,-5 0 0,6 0 0,5 0 0,2 0 0,5 0 0,4 0 0,-3 0 0,3 0 0,-4 0 0,-6 0 0,5-4 0,-10 3 0,5-7 0,-20 2 0,16-4 0,-14 0 0,18 1 0,-6 3 0,5-2 0,-3 2 0,3-3 0,-5-2 0,5 6 0,-3-4 0,3 8 0,0-8 0,-3 8 0,8-3 0,-3 0 0,4 3 0,6-3 0,-4 0 0,7 3 0,-3-3 0,5 0 0,0 3 0,0-6 0,0 6 0,3-3 0,2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0:18:34.46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6338 1 24575,'0'55'0,"-5"15"0,-4 8 0,0-7 0,-2 4-1286,3-2 1,-1 6-1,0-3 1286,-10 21 0,1-2-931,7 2 1,0-1 930,-3-4 0,1-4 0,7-15 0,1-2 241,0 3 1,2-4-242,3 25 0,0-34 0,0-1 0,0 33-225,0-2 225,0-12 0,0-9 1651,0-8-1651,0 6 2529,0-7-2529,0 9 0,0 9 0,0-7 0,0 7 0,0-9 0,0 0 977,-6-8-977,5-2 303,-5-16-303,6 6 0,0-19 0,0 10 0,0-17 0,0 3 0,0-5 0,0 0 0,0-1 0,-5 1 0,-1 6 0,-5-5 0,-1 20 0,-4-11 0,3 13 0,-4-15 0,5 4 0,-4-11 0,3 5 0,-7-7 0,3 1 0,-5 0 0,-1 5 0,1-3 0,-6 4 0,4-6 0,-10 2 0,5-7 0,-1 5 0,-4-10 0,11 4 0,-5-5 0,6 0 0,0 0 0,0 0 0,6-1 0,-5 1 0,5-6 0,-6 5 0,0-9 0,-6 9 0,-1-3 0,-1 0 0,-4 3 0,5-9 0,-1 9 0,-4-8 0,11 7 0,-11-8 0,10 4 0,-4-5 0,7 0 0,-7 0 0,4 0 0,-4 0 0,0 0 0,5 0 0,-27 0 0,23 0 0,-23 0 0,20 0 0,-5 0 0,-1 0 0,0 0 0,1 0 0,-1 0 0,0 0 0,1 0 0,-1 0 0,0 0 0,-7 0 0,12 0 0,-10 0 0,11 0 0,-5 0 0,5 0 0,2 0 0,6 0 0,1-9 0,-1 1 0,5-7 0,-3 4 0,9 1 0,-10 4 0,6 2 0,-46 4 0,0 0 0,12-1 0,-2 2 0,-40 5 0,36-1 0,-13 0 0,-3 1 0,-17 0 0,-6 1 0,2 0 0,12-1-980,9-1 1,8-1 0,-7 1 979,-8 0 0,-13 0 0,-1 1 0,8-1 0,21-3 0,-16-2-84,9 0 84,8 0 0,2 0 0,0 0 0,6 0 0,-14 0 0,14 0 0,-6 0 2924,0 6-2924,7-4 98,-7 4-98,8-6 0,0 0 0,7 0 0,2 0 0,8 0 0,5 0 0,-4 0 0,16 0 0,-9 0 0,16 0 0,-9 0 0,8 0 0,-8 0 0,9 0 0,-10 0 0,10 0 0,-9 0 0,3 0 0,-5 0 0,1 0 0,-7 0 0,4 0 0,-10 0 0,-2 0 0,-2 0 0,-5-5 0,0-2 0,6-5 0,-13-1 0,5 0 0,-7 0 0,8 6 0,-6-5 0,5 11 0,0-5 0,2 6 0,8 0 0,-1 0 0,0 0 0,7 0 0,1 0 0,6 0 0,0 0 0,1 0 0,-1 0 0,5 0 0,-3 0 0,3 0 0,-4 0 0,4 0 0,-3 0 0,8 0 0,-8 0 0,-1 0 0,-2-5 0,2 4 0,1-9 0,9 9 0,-10-9 0,5 9 0,-1-8 0,-3 8 0,8-8 0,-8 8 0,9-4 0,-9 1 0,9 3 0,-3-4 0,5 5 0,-1 0 0,1 0 0,0 0 0,0 0 0,-1 0 0,0 0 0,-5 0 0,4 0 0,-4 0 0,5 0 0,0 0 0,0 0 0,0 0 0,5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9A52B-3637-4224-A535-EF6616F9FCC5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5A1D0-9FBB-4FB3-A3CE-E03397F9A4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7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51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96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3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5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4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6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58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75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8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24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5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17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73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08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24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54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85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10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99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1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29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0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1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10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87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11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48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90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99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03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3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99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91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5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3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41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74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0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16030"/>
            <a:ext cx="12191998" cy="927203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" y="104672"/>
            <a:ext cx="9224191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/>
          <p:cNvSpPr/>
          <p:nvPr userDrawn="1"/>
        </p:nvSpPr>
        <p:spPr>
          <a:xfrm>
            <a:off x="9504657" y="-17627"/>
            <a:ext cx="3823064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943" y="40636"/>
            <a:ext cx="2055734" cy="765524"/>
          </a:xfrm>
          <a:prstGeom prst="rect">
            <a:avLst/>
          </a:prstGeom>
        </p:spPr>
      </p:pic>
      <p:sp>
        <p:nvSpPr>
          <p:cNvPr id="18" name="Rectangle 6"/>
          <p:cNvSpPr/>
          <p:nvPr userDrawn="1"/>
        </p:nvSpPr>
        <p:spPr>
          <a:xfrm>
            <a:off x="12128862" y="40636"/>
            <a:ext cx="45719" cy="870537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6"/>
          <p:cNvSpPr/>
          <p:nvPr userDrawn="1"/>
        </p:nvSpPr>
        <p:spPr>
          <a:xfrm>
            <a:off x="9550749" y="-8920"/>
            <a:ext cx="195883" cy="928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6"/>
          <p:cNvSpPr/>
          <p:nvPr userDrawn="1"/>
        </p:nvSpPr>
        <p:spPr>
          <a:xfrm>
            <a:off x="9780778" y="-8920"/>
            <a:ext cx="57296" cy="928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Rectangle 6"/>
          <p:cNvSpPr/>
          <p:nvPr userDrawn="1"/>
        </p:nvSpPr>
        <p:spPr>
          <a:xfrm>
            <a:off x="9909540" y="866502"/>
            <a:ext cx="2249804" cy="45719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2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414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02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36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401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137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351">
              <a:solidFill>
                <a:prstClr val="white"/>
              </a:solidFill>
            </a:endParaRP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5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4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600" y="2560638"/>
            <a:ext cx="4572000" cy="2852737"/>
          </a:xfrm>
          <a:solidFill>
            <a:schemeClr val="bg1">
              <a:alpha val="30000"/>
            </a:schemeClr>
          </a:solidFill>
        </p:spPr>
        <p:txBody>
          <a:bodyPr lIns="274320" tIns="91440" rIns="274320" bIns="182880" anchor="ctr"/>
          <a:lstStyle>
            <a:lvl1pPr algn="ctr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600" y="5413375"/>
            <a:ext cx="4572000" cy="942975"/>
          </a:xfrm>
          <a:solidFill>
            <a:schemeClr val="bg1">
              <a:alpha val="30000"/>
            </a:schemeClr>
          </a:solidFill>
        </p:spPr>
        <p:txBody>
          <a:bodyPr lIns="274320" tIns="91440" rIns="274320" bIns="182880"/>
          <a:lstStyle>
            <a:lvl1pPr marL="0" indent="0" algn="ctr">
              <a:buNone/>
              <a:defRPr sz="2400">
                <a:solidFill>
                  <a:srgbClr val="8C9CA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9775A5-93D4-1D40-BDD4-EC7A35EC6369}"/>
              </a:ext>
            </a:extLst>
          </p:cNvPr>
          <p:cNvSpPr txBox="1">
            <a:spLocks/>
          </p:cNvSpPr>
          <p:nvPr userDrawn="1"/>
        </p:nvSpPr>
        <p:spPr>
          <a:xfrm>
            <a:off x="10893779" y="-45156"/>
            <a:ext cx="1365956" cy="383117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Slide </a:t>
            </a:r>
            <a:fld id="{6E18DBF4-37B7-4C4F-9728-A1C100B177EE}" type="slidenum">
              <a:rPr lang="en-US" sz="1200" smtClean="0"/>
              <a:pPr algn="ctr"/>
              <a:t>‹nº›</a:t>
            </a:fld>
            <a:r>
              <a:rPr lang="en-US" sz="1200" dirty="0"/>
              <a:t> de 38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9705AAE-1CE5-9743-9BF1-8DEE2ADEF4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996" y="240030"/>
            <a:ext cx="1126004" cy="7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5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8"/>
          <a:stretch/>
        </p:blipFill>
        <p:spPr>
          <a:xfrm>
            <a:off x="1" y="-2"/>
            <a:ext cx="12192000" cy="29077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-1"/>
            <a:ext cx="12191998" cy="29085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474214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948428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422642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896856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" y="6357040"/>
            <a:ext cx="12191998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268"/>
            <a:ext cx="27432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268"/>
            <a:ext cx="41148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268"/>
            <a:ext cx="27432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819624"/>
            <a:ext cx="12192000" cy="91440"/>
            <a:chOff x="0" y="4617581"/>
            <a:chExt cx="12192000" cy="9144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0" y="3091409"/>
            <a:ext cx="2295144" cy="1728216"/>
          </a:xfrm>
          <a:prstGeom prst="rect">
            <a:avLst/>
          </a:prstGeom>
          <a:solidFill>
            <a:srgbClr val="75BE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2474214" y="3091409"/>
            <a:ext cx="2295144" cy="1728216"/>
          </a:xfrm>
          <a:prstGeom prst="rect">
            <a:avLst/>
          </a:prstGeom>
          <a:solidFill>
            <a:srgbClr val="1E70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4948428" y="3091409"/>
            <a:ext cx="2295144" cy="1728216"/>
          </a:xfrm>
          <a:prstGeom prst="rect">
            <a:avLst/>
          </a:prstGeom>
          <a:solidFill>
            <a:srgbClr val="F99D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422642" y="3091409"/>
            <a:ext cx="2295144" cy="1728216"/>
          </a:xfrm>
          <a:prstGeom prst="rect">
            <a:avLst/>
          </a:prstGeom>
          <a:solidFill>
            <a:srgbClr val="8AC7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>
            <a:off x="9896856" y="3091409"/>
            <a:ext cx="2295144" cy="1728216"/>
          </a:xfrm>
          <a:prstGeom prst="rect">
            <a:avLst/>
          </a:prstGeom>
          <a:solidFill>
            <a:srgbClr val="8B4E9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064"/>
            <a:ext cx="9144000" cy="1561058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47163"/>
            <a:ext cx="9144000" cy="1174065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57697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74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sultado de imagem para RO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76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0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86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sultado de imagem para RO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76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84445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43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92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85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06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71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10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49" r:id="rId3"/>
    <p:sldLayoutId id="2147483665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6" r:id="rId15"/>
    <p:sldLayoutId id="2147483667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mailto:jaimewo@gmail.co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2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210.png"/><Relationship Id="rId4" Type="http://schemas.openxmlformats.org/officeDocument/2006/relationships/image" Target="../media/image14.png"/><Relationship Id="rId9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385404"/>
            <a:ext cx="12192000" cy="1174065"/>
          </a:xfrm>
        </p:spPr>
        <p:txBody>
          <a:bodyPr>
            <a:norm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Especialização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Inteligência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Artificial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Aplicada</a:t>
            </a:r>
            <a:endParaRPr lang="en-US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10002233" y="4961168"/>
            <a:ext cx="2091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Prof. Dr. Jaime Wojciechowski</a:t>
            </a:r>
          </a:p>
          <a:p>
            <a:r>
              <a:rPr lang="en-US" sz="1200" dirty="0">
                <a:hlinkClick r:id="rId3"/>
              </a:rPr>
              <a:t>jaimewo@ufpr.br</a:t>
            </a:r>
            <a:endParaRPr lang="en-US" sz="1200" dirty="0"/>
          </a:p>
        </p:txBody>
      </p:sp>
      <p:cxnSp>
        <p:nvCxnSpPr>
          <p:cNvPr id="32" name="Conector reto 31"/>
          <p:cNvCxnSpPr/>
          <p:nvPr/>
        </p:nvCxnSpPr>
        <p:spPr>
          <a:xfrm>
            <a:off x="9904194" y="4961168"/>
            <a:ext cx="0" cy="1296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ítulo 1"/>
          <p:cNvSpPr txBox="1">
            <a:spLocks/>
          </p:cNvSpPr>
          <p:nvPr/>
        </p:nvSpPr>
        <p:spPr>
          <a:xfrm>
            <a:off x="1" y="1795149"/>
            <a:ext cx="12191999" cy="1206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Aprendizado de Máquina</a:t>
            </a:r>
          </a:p>
          <a:p>
            <a:pPr algn="ctr"/>
            <a:r>
              <a:rPr lang="pt-BR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09 – Introdução à Aprendizagem por Reforço</a:t>
            </a:r>
            <a:endParaRPr lang="pt-BR" sz="36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43" y="6478128"/>
            <a:ext cx="2252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©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Todos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direitos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reservados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ao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autor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11" name="Picture 10" descr="Captura de Tela 2017-06-06 às 11.10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530"/>
            <a:ext cx="12192000" cy="140126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" y="3091133"/>
            <a:ext cx="2256645" cy="13551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04" y="3091133"/>
            <a:ext cx="2300841" cy="171504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348" y="3116649"/>
            <a:ext cx="2257502" cy="94239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20" y="3091133"/>
            <a:ext cx="2307121" cy="160102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194" y="3112983"/>
            <a:ext cx="2287805" cy="11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Equação de </a:t>
                </a:r>
                <a:r>
                  <a:rPr lang="pt-BR" sz="2800" b="1" dirty="0" err="1">
                    <a:solidFill>
                      <a:srgbClr val="FF0000"/>
                    </a:solidFill>
                  </a:rPr>
                  <a:t>Belmann</a:t>
                </a:r>
                <a:endParaRPr lang="pt-BR" sz="2800" b="1" dirty="0">
                  <a:solidFill>
                    <a:srgbClr val="FF0000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Como calcular?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d>
                        <m:dPr>
                          <m:ctrlP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altLang="pt-B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altLang="pt-BR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Onde: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</a:rPr>
                  <a:t> = Valor do estado atual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</a:rPr>
                  <a:t> = estado atual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</a:rPr>
                  <a:t> = estado vizinho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altLang="pt-BR" sz="2800" dirty="0">
                    <a:solidFill>
                      <a:schemeClr val="tx1"/>
                    </a:solidFill>
                  </a:rPr>
                  <a:t> = Valor da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recompensa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do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estado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atual</a:t>
                </a:r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altLang="pt-BR" sz="2800" dirty="0">
                    <a:solidFill>
                      <a:schemeClr val="tx1"/>
                    </a:solidFill>
                  </a:rPr>
                  <a:t> = Taxa de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desconto</a:t>
                </a:r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de-DE" alt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04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Equação de </a:t>
                </a:r>
                <a:r>
                  <a:rPr lang="pt-BR" sz="2800" b="1" dirty="0" err="1">
                    <a:solidFill>
                      <a:srgbClr val="FF0000"/>
                    </a:solidFill>
                  </a:rPr>
                  <a:t>Bellman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 – Exemplo 1</a:t>
                </a:r>
              </a:p>
              <a:p>
                <a14:m>
                  <m:oMath xmlns:m="http://schemas.openxmlformats.org/officeDocument/2006/math">
                    <m:r>
                      <a:rPr lang="pt-BR" alt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</a:rPr>
                  <a:t> para andar ou </a:t>
                </a:r>
                <a:r>
                  <a:rPr lang="pt-BR" altLang="pt-BR" sz="2800">
                    <a:solidFill>
                      <a:schemeClr val="tx1"/>
                    </a:solidFill>
                  </a:rPr>
                  <a:t>ficar parado	 </a:t>
                </a: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r>
                  <a:rPr lang="pt-BR" altLang="pt-BR" sz="2800" dirty="0">
                    <a:solidFill>
                      <a:schemeClr val="tx1"/>
                    </a:solidFill>
                  </a:rPr>
                  <a:t>		</a:t>
                </a: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sz="2800" b="1" dirty="0">
                  <a:solidFill>
                    <a:srgbClr val="FF0000"/>
                  </a:solidFill>
                </a:endParaRPr>
              </a:p>
              <a:p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9E759D4C-C207-703A-6167-8F5BB2668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962029"/>
              </p:ext>
            </p:extLst>
          </p:nvPr>
        </p:nvGraphicFramePr>
        <p:xfrm>
          <a:off x="173688" y="2228259"/>
          <a:ext cx="11747800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9560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1813281614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4027625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20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20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7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364629"/>
                  </a:ext>
                </a:extLst>
              </a:tr>
            </a:tbl>
          </a:graphicData>
        </a:graphic>
      </p:graphicFrame>
      <p:pic>
        <p:nvPicPr>
          <p:cNvPr id="4" name="Imagem 3" descr="Ícone&#10;&#10;Descrição gerada automaticamente com confiança baixa">
            <a:extLst>
              <a:ext uri="{FF2B5EF4-FFF2-40B4-BE49-F238E27FC236}">
                <a16:creationId xmlns:a16="http://schemas.microsoft.com/office/drawing/2014/main" id="{8716FE8A-FA55-04EF-153D-B6D07B0CC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4" y="5644070"/>
            <a:ext cx="542290" cy="799648"/>
          </a:xfrm>
          <a:prstGeom prst="rect">
            <a:avLst/>
          </a:prstGeom>
        </p:spPr>
      </p:pic>
      <p:pic>
        <p:nvPicPr>
          <p:cNvPr id="16" name="Imagem 15" descr="Desenho com traços pretos&#10;&#10;Descrição gerada automaticamente com confiança média">
            <a:extLst>
              <a:ext uri="{FF2B5EF4-FFF2-40B4-BE49-F238E27FC236}">
                <a16:creationId xmlns:a16="http://schemas.microsoft.com/office/drawing/2014/main" id="{85259205-3E35-0392-DB14-76EC3E6C2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24" y="1716915"/>
            <a:ext cx="1460500" cy="469900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8242100F-2C87-F675-2805-18161A047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716" y="2230580"/>
            <a:ext cx="543685" cy="843649"/>
          </a:xfrm>
          <a:prstGeom prst="rect">
            <a:avLst/>
          </a:prstGeom>
        </p:spPr>
      </p:pic>
      <p:pic>
        <p:nvPicPr>
          <p:cNvPr id="22" name="Imagem 21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55FB714D-F6C4-95C8-6466-190BEBDF9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356" y="3192394"/>
            <a:ext cx="759041" cy="830480"/>
          </a:xfrm>
          <a:prstGeom prst="rect">
            <a:avLst/>
          </a:prstGeom>
        </p:spPr>
      </p:pic>
      <p:pic>
        <p:nvPicPr>
          <p:cNvPr id="24" name="Imagem 23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6EC7F145-1FFC-1CE6-DF86-D9DA212F5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49" y="3193899"/>
            <a:ext cx="760065" cy="8316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492F3876-B245-E3E9-03BD-09BCDF34A3A9}"/>
              </a:ext>
            </a:extLst>
          </p:cNvPr>
          <p:cNvSpPr txBox="1"/>
          <p:nvPr/>
        </p:nvSpPr>
        <p:spPr>
          <a:xfrm>
            <a:off x="7374629" y="2217703"/>
            <a:ext cx="179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V=0+0,9.10 = </a:t>
            </a:r>
            <a:r>
              <a:rPr lang="pt-BR" b="1" dirty="0">
                <a:solidFill>
                  <a:srgbClr val="00B050"/>
                </a:solidFill>
              </a:rPr>
              <a:t>9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26A7024-9F2E-A10D-7495-45A02CE204CD}"/>
              </a:ext>
            </a:extLst>
          </p:cNvPr>
          <p:cNvSpPr txBox="1"/>
          <p:nvPr/>
        </p:nvSpPr>
        <p:spPr>
          <a:xfrm>
            <a:off x="9558687" y="2168536"/>
            <a:ext cx="1792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V=10+0,9.0 = </a:t>
            </a:r>
            <a:r>
              <a:rPr lang="pt-BR" sz="1600" b="1" dirty="0">
                <a:solidFill>
                  <a:srgbClr val="00B050"/>
                </a:solidFill>
              </a:rPr>
              <a:t>10</a:t>
            </a:r>
          </a:p>
          <a:p>
            <a:r>
              <a:rPr lang="pt-BR" sz="1600" dirty="0"/>
              <a:t>V=10+0,9.(-1) = </a:t>
            </a:r>
            <a:r>
              <a:rPr lang="pt-BR" sz="1600" b="1" dirty="0">
                <a:solidFill>
                  <a:srgbClr val="FF0000"/>
                </a:solidFill>
              </a:rPr>
              <a:t>8,1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271EB80-C009-9CEC-B54E-2BF9D8F3B64A}"/>
              </a:ext>
            </a:extLst>
          </p:cNvPr>
          <p:cNvSpPr txBox="1"/>
          <p:nvPr/>
        </p:nvSpPr>
        <p:spPr>
          <a:xfrm>
            <a:off x="9577141" y="3123424"/>
            <a:ext cx="1792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V=-10+0,9.10 =</a:t>
            </a:r>
            <a:r>
              <a:rPr lang="pt-BR" sz="1600" b="1" dirty="0">
                <a:solidFill>
                  <a:srgbClr val="00B050"/>
                </a:solidFill>
              </a:rPr>
              <a:t>-1</a:t>
            </a:r>
          </a:p>
          <a:p>
            <a:r>
              <a:rPr lang="pt-BR" sz="1600" dirty="0"/>
              <a:t>V=-10+0,9.0 = </a:t>
            </a:r>
            <a:r>
              <a:rPr lang="pt-BR" sz="1600" b="1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CDC698CF-76D1-4EB1-1E5B-C7F19DA7A3D9}"/>
              </a:ext>
            </a:extLst>
          </p:cNvPr>
          <p:cNvSpPr txBox="1"/>
          <p:nvPr/>
        </p:nvSpPr>
        <p:spPr>
          <a:xfrm>
            <a:off x="2463126" y="3269080"/>
            <a:ext cx="1792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V=-10+0,9.0 = </a:t>
            </a:r>
            <a:r>
              <a:rPr lang="pt-BR" sz="1600" b="1" dirty="0">
                <a:solidFill>
                  <a:srgbClr val="00B050"/>
                </a:solidFill>
              </a:rPr>
              <a:t>-10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F0F681D4-B133-AA09-553D-7467705686C1}"/>
              </a:ext>
            </a:extLst>
          </p:cNvPr>
          <p:cNvSpPr txBox="1"/>
          <p:nvPr/>
        </p:nvSpPr>
        <p:spPr>
          <a:xfrm>
            <a:off x="843876" y="5644069"/>
            <a:ext cx="1792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V=0+0,9.0 = </a:t>
            </a:r>
            <a:r>
              <a:rPr lang="pt-BR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BD3D4452-4667-26B0-C903-C9177CABD7B7}"/>
              </a:ext>
            </a:extLst>
          </p:cNvPr>
          <p:cNvSpPr txBox="1"/>
          <p:nvPr/>
        </p:nvSpPr>
        <p:spPr>
          <a:xfrm>
            <a:off x="5186952" y="2230619"/>
            <a:ext cx="179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V=0+0,9.9 = </a:t>
            </a:r>
            <a:r>
              <a:rPr lang="pt-BR" b="1" dirty="0">
                <a:solidFill>
                  <a:srgbClr val="00B050"/>
                </a:solidFill>
              </a:rPr>
              <a:t>8,1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6D32B270-4D98-21DB-5B87-ACE02F9EC14D}"/>
              </a:ext>
            </a:extLst>
          </p:cNvPr>
          <p:cNvSpPr txBox="1"/>
          <p:nvPr/>
        </p:nvSpPr>
        <p:spPr>
          <a:xfrm>
            <a:off x="2861684" y="2227101"/>
            <a:ext cx="191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V=0+0,9.8,1 = </a:t>
            </a:r>
            <a:r>
              <a:rPr lang="pt-BR" b="1" dirty="0">
                <a:solidFill>
                  <a:srgbClr val="00B050"/>
                </a:solidFill>
              </a:rPr>
              <a:t>7,2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  <a:p>
            <a:r>
              <a:rPr lang="pt-BR" dirty="0"/>
              <a:t>V=0+0,9.-10 = </a:t>
            </a:r>
            <a:r>
              <a:rPr lang="pt-BR" b="1" dirty="0">
                <a:solidFill>
                  <a:srgbClr val="FF0000"/>
                </a:solidFill>
              </a:rPr>
              <a:t>-9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62FD906B-E8A8-A784-0441-A8982E470185}"/>
              </a:ext>
            </a:extLst>
          </p:cNvPr>
          <p:cNvSpPr txBox="1"/>
          <p:nvPr/>
        </p:nvSpPr>
        <p:spPr>
          <a:xfrm>
            <a:off x="487596" y="222710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V=0+0,9.7,2 = </a:t>
            </a:r>
            <a:r>
              <a:rPr lang="pt-BR" b="1" dirty="0">
                <a:solidFill>
                  <a:srgbClr val="00B050"/>
                </a:solidFill>
              </a:rPr>
              <a:t>6,3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C4F5E3C4-9A42-1C40-1650-7FBF648E546A}"/>
              </a:ext>
            </a:extLst>
          </p:cNvPr>
          <p:cNvSpPr txBox="1"/>
          <p:nvPr/>
        </p:nvSpPr>
        <p:spPr>
          <a:xfrm>
            <a:off x="505260" y="3169633"/>
            <a:ext cx="191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V=0+0,9.6,3 = </a:t>
            </a:r>
            <a:r>
              <a:rPr lang="pt-BR" b="1" dirty="0">
                <a:solidFill>
                  <a:srgbClr val="00B050"/>
                </a:solidFill>
              </a:rPr>
              <a:t>5,4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  <a:p>
            <a:r>
              <a:rPr lang="pt-BR" dirty="0"/>
              <a:t>V=0+0,9.(-10) = </a:t>
            </a:r>
            <a:r>
              <a:rPr lang="pt-BR" b="1" dirty="0">
                <a:solidFill>
                  <a:srgbClr val="FF0000"/>
                </a:solidFill>
              </a:rPr>
              <a:t>-9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11DC630-85C8-B6E6-FDBA-4A992970FC11}"/>
              </a:ext>
            </a:extLst>
          </p:cNvPr>
          <p:cNvSpPr txBox="1"/>
          <p:nvPr/>
        </p:nvSpPr>
        <p:spPr>
          <a:xfrm>
            <a:off x="7360743" y="3169733"/>
            <a:ext cx="204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V=0+0,9.9 = </a:t>
            </a:r>
            <a:r>
              <a:rPr lang="pt-BR" b="1" dirty="0">
                <a:solidFill>
                  <a:srgbClr val="00B050"/>
                </a:solidFill>
              </a:rPr>
              <a:t>8,1</a:t>
            </a:r>
          </a:p>
          <a:p>
            <a:r>
              <a:rPr lang="pt-BR" dirty="0"/>
              <a:t>V=0+0,9.(-1) = </a:t>
            </a:r>
            <a:r>
              <a:rPr lang="pt-BR" b="1" dirty="0">
                <a:solidFill>
                  <a:srgbClr val="FF0000"/>
                </a:solidFill>
              </a:rPr>
              <a:t>-0,9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9A33A4E2-41B9-E22A-3789-C11A928AECBC}"/>
              </a:ext>
            </a:extLst>
          </p:cNvPr>
          <p:cNvSpPr txBox="1"/>
          <p:nvPr/>
        </p:nvSpPr>
        <p:spPr>
          <a:xfrm>
            <a:off x="5160585" y="3145969"/>
            <a:ext cx="191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V=0+0,9.8,1 = </a:t>
            </a:r>
            <a:r>
              <a:rPr lang="pt-BR" b="1" dirty="0">
                <a:solidFill>
                  <a:srgbClr val="00B050"/>
                </a:solidFill>
              </a:rPr>
              <a:t>7,2</a:t>
            </a:r>
          </a:p>
          <a:p>
            <a:r>
              <a:rPr lang="pt-BR" dirty="0"/>
              <a:t>V=0+0,9.(-10) = </a:t>
            </a:r>
            <a:r>
              <a:rPr lang="pt-BR" b="1" dirty="0">
                <a:solidFill>
                  <a:srgbClr val="FF0000"/>
                </a:solidFill>
              </a:rPr>
              <a:t>-9</a:t>
            </a:r>
          </a:p>
          <a:p>
            <a:r>
              <a:rPr lang="pt-BR" dirty="0"/>
              <a:t>V=0+0,9.0=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42A82A7-72C8-5680-753C-B562B52AB770}"/>
              </a:ext>
            </a:extLst>
          </p:cNvPr>
          <p:cNvSpPr txBox="1"/>
          <p:nvPr/>
        </p:nvSpPr>
        <p:spPr>
          <a:xfrm>
            <a:off x="7377096" y="4039629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V=0+0,9.8,1 = </a:t>
            </a:r>
            <a:r>
              <a:rPr lang="pt-BR" b="1" dirty="0">
                <a:solidFill>
                  <a:srgbClr val="00B050"/>
                </a:solidFill>
              </a:rPr>
              <a:t>7,2</a:t>
            </a:r>
          </a:p>
          <a:p>
            <a:r>
              <a:rPr lang="pt-BR" dirty="0"/>
              <a:t>V=0+0,9.0=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C58236B2-BAD4-3CD0-4219-BCFF80459290}"/>
              </a:ext>
            </a:extLst>
          </p:cNvPr>
          <p:cNvSpPr txBox="1"/>
          <p:nvPr/>
        </p:nvSpPr>
        <p:spPr>
          <a:xfrm>
            <a:off x="5125573" y="410181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V=0+0,9.7,2 = </a:t>
            </a:r>
            <a:r>
              <a:rPr lang="pt-BR" b="1" dirty="0">
                <a:solidFill>
                  <a:srgbClr val="00B050"/>
                </a:solidFill>
              </a:rPr>
              <a:t>6,3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182CC319-C492-3D3D-462C-9D5A7F9DE7DF}"/>
              </a:ext>
            </a:extLst>
          </p:cNvPr>
          <p:cNvSpPr txBox="1"/>
          <p:nvPr/>
        </p:nvSpPr>
        <p:spPr>
          <a:xfrm>
            <a:off x="7427232" y="49095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V=0+0,9.7,2 = </a:t>
            </a:r>
            <a:r>
              <a:rPr lang="pt-BR" b="1" dirty="0">
                <a:solidFill>
                  <a:srgbClr val="00B050"/>
                </a:solidFill>
              </a:rPr>
              <a:t>6,3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D083F1B-9E44-1086-6941-9AEF8D596D4C}"/>
              </a:ext>
            </a:extLst>
          </p:cNvPr>
          <p:cNvSpPr txBox="1"/>
          <p:nvPr/>
        </p:nvSpPr>
        <p:spPr>
          <a:xfrm>
            <a:off x="9689924" y="410181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V=0+0,9.7,2 = </a:t>
            </a:r>
            <a:r>
              <a:rPr lang="pt-BR" b="1" dirty="0">
                <a:solidFill>
                  <a:srgbClr val="00B050"/>
                </a:solidFill>
              </a:rPr>
              <a:t>6,3</a:t>
            </a:r>
          </a:p>
          <a:p>
            <a:r>
              <a:rPr lang="pt-BR" dirty="0"/>
              <a:t>V=0+0,9.(-1)= </a:t>
            </a:r>
            <a:r>
              <a:rPr lang="pt-BR" b="1" dirty="0">
                <a:solidFill>
                  <a:srgbClr val="FF0000"/>
                </a:solidFill>
              </a:rPr>
              <a:t>-9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49431A0-DE45-0142-7A0F-85935528496D}"/>
              </a:ext>
            </a:extLst>
          </p:cNvPr>
          <p:cNvSpPr txBox="1"/>
          <p:nvPr/>
        </p:nvSpPr>
        <p:spPr>
          <a:xfrm>
            <a:off x="2732022" y="4022874"/>
            <a:ext cx="191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V=0+0,9.6,3 = </a:t>
            </a:r>
            <a:r>
              <a:rPr lang="pt-BR" b="1" dirty="0">
                <a:solidFill>
                  <a:srgbClr val="00B050"/>
                </a:solidFill>
              </a:rPr>
              <a:t>5,4</a:t>
            </a:r>
          </a:p>
          <a:p>
            <a:r>
              <a:rPr lang="pt-BR" dirty="0"/>
              <a:t>V=0+0,9.(-10) = </a:t>
            </a:r>
            <a:r>
              <a:rPr lang="pt-BR" b="1" dirty="0">
                <a:solidFill>
                  <a:srgbClr val="FF0000"/>
                </a:solidFill>
              </a:rPr>
              <a:t>-9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9B931059-31FE-82EC-4F4F-5FF846B843AE}"/>
              </a:ext>
            </a:extLst>
          </p:cNvPr>
          <p:cNvSpPr txBox="1"/>
          <p:nvPr/>
        </p:nvSpPr>
        <p:spPr>
          <a:xfrm>
            <a:off x="5090094" y="4780716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V=0+0,9.6,3 = </a:t>
            </a:r>
            <a:r>
              <a:rPr lang="pt-BR" b="1" dirty="0">
                <a:solidFill>
                  <a:srgbClr val="00B050"/>
                </a:solidFill>
              </a:rPr>
              <a:t>5,4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804AC2-F06C-AFB2-04D7-17D1481471B4}"/>
              </a:ext>
            </a:extLst>
          </p:cNvPr>
          <p:cNvSpPr txBox="1"/>
          <p:nvPr/>
        </p:nvSpPr>
        <p:spPr>
          <a:xfrm>
            <a:off x="9667571" y="489897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V=0+0,9.6,3 = </a:t>
            </a:r>
            <a:r>
              <a:rPr lang="pt-BR" b="1" dirty="0">
                <a:solidFill>
                  <a:srgbClr val="00B050"/>
                </a:solidFill>
              </a:rPr>
              <a:t>5,4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CA57C655-1E3B-A566-DFA4-FD41E48914F1}"/>
              </a:ext>
            </a:extLst>
          </p:cNvPr>
          <p:cNvSpPr txBox="1"/>
          <p:nvPr/>
        </p:nvSpPr>
        <p:spPr>
          <a:xfrm>
            <a:off x="7424603" y="56682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V=0+0,9.6,3 = </a:t>
            </a:r>
            <a:r>
              <a:rPr lang="pt-BR" b="1" dirty="0">
                <a:solidFill>
                  <a:srgbClr val="00B050"/>
                </a:solidFill>
              </a:rPr>
              <a:t>5,4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7956D1C-1D06-D5D5-295C-CD7D3E0D8BD6}"/>
              </a:ext>
            </a:extLst>
          </p:cNvPr>
          <p:cNvSpPr txBox="1"/>
          <p:nvPr/>
        </p:nvSpPr>
        <p:spPr>
          <a:xfrm>
            <a:off x="487595" y="402287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V=0+0,9.5,4 = </a:t>
            </a:r>
            <a:r>
              <a:rPr lang="pt-BR" b="1" dirty="0">
                <a:solidFill>
                  <a:srgbClr val="00B050"/>
                </a:solidFill>
              </a:rPr>
              <a:t>4,5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B8238C39-5ED2-400C-AEAA-F97F3BD2D43B}"/>
              </a:ext>
            </a:extLst>
          </p:cNvPr>
          <p:cNvSpPr txBox="1"/>
          <p:nvPr/>
        </p:nvSpPr>
        <p:spPr>
          <a:xfrm>
            <a:off x="2738949" y="4812096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V=0+0,9.5,4 = </a:t>
            </a:r>
            <a:r>
              <a:rPr lang="pt-BR" b="1" dirty="0">
                <a:solidFill>
                  <a:srgbClr val="00B050"/>
                </a:solidFill>
              </a:rPr>
              <a:t>4,5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A4B2590D-7BAB-216B-1EF4-763F60D1CDE8}"/>
              </a:ext>
            </a:extLst>
          </p:cNvPr>
          <p:cNvSpPr txBox="1"/>
          <p:nvPr/>
        </p:nvSpPr>
        <p:spPr>
          <a:xfrm>
            <a:off x="5090093" y="5619688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V=0+0,9.5,4 = </a:t>
            </a:r>
            <a:r>
              <a:rPr lang="pt-BR" b="1" dirty="0">
                <a:solidFill>
                  <a:srgbClr val="00B050"/>
                </a:solidFill>
              </a:rPr>
              <a:t>4,5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E2C56617-6C33-DC50-328A-10E3351B75D8}"/>
              </a:ext>
            </a:extLst>
          </p:cNvPr>
          <p:cNvSpPr txBox="1"/>
          <p:nvPr/>
        </p:nvSpPr>
        <p:spPr>
          <a:xfrm>
            <a:off x="9665620" y="5609521"/>
            <a:ext cx="191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V=0+0,9.5,4 = </a:t>
            </a:r>
            <a:r>
              <a:rPr lang="pt-BR" b="1" dirty="0">
                <a:solidFill>
                  <a:srgbClr val="00B050"/>
                </a:solidFill>
              </a:rPr>
              <a:t>4,5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01F984E6-9ADF-BED5-20AC-1C4A390C12E9}"/>
              </a:ext>
            </a:extLst>
          </p:cNvPr>
          <p:cNvSpPr txBox="1"/>
          <p:nvPr/>
        </p:nvSpPr>
        <p:spPr>
          <a:xfrm>
            <a:off x="478105" y="484162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V=0+0,9.4,5 = </a:t>
            </a:r>
            <a:r>
              <a:rPr lang="pt-BR" b="1" dirty="0">
                <a:solidFill>
                  <a:srgbClr val="00B050"/>
                </a:solidFill>
              </a:rPr>
              <a:t>3,6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67E1B161-06E8-7D23-B851-BE458F6D2B13}"/>
              </a:ext>
            </a:extLst>
          </p:cNvPr>
          <p:cNvSpPr txBox="1"/>
          <p:nvPr/>
        </p:nvSpPr>
        <p:spPr>
          <a:xfrm>
            <a:off x="2775978" y="56682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V=0+0,9.4,5 = </a:t>
            </a:r>
            <a:r>
              <a:rPr lang="pt-BR" b="1" dirty="0">
                <a:solidFill>
                  <a:srgbClr val="00B050"/>
                </a:solidFill>
              </a:rPr>
              <a:t>3,6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1600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1" grpId="0"/>
      <p:bldP spid="72" grpId="0"/>
      <p:bldP spid="78" grpId="0"/>
      <p:bldP spid="84" grpId="0"/>
      <p:bldP spid="85" grpId="0"/>
      <p:bldP spid="87" grpId="0"/>
      <p:bldP spid="88" grpId="0"/>
      <p:bldP spid="95" grpId="0"/>
      <p:bldP spid="96" grpId="0"/>
      <p:bldP spid="109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Equação de </a:t>
                </a:r>
                <a:r>
                  <a:rPr lang="pt-BR" sz="2800" b="1" dirty="0" err="1">
                    <a:solidFill>
                      <a:srgbClr val="FF0000"/>
                    </a:solidFill>
                  </a:rPr>
                  <a:t>Bellman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 – Exemplo 1</a:t>
                </a:r>
              </a:p>
              <a:p>
                <a14:m>
                  <m:oMath xmlns:m="http://schemas.openxmlformats.org/officeDocument/2006/math">
                    <m:r>
                      <a:rPr lang="pt-BR" alt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</a:rPr>
                  <a:t> 	para andar			 </a:t>
                </a: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r>
                  <a:rPr lang="pt-BR" altLang="pt-BR" sz="2800" dirty="0">
                    <a:solidFill>
                      <a:schemeClr val="tx1"/>
                    </a:solidFill>
                  </a:rPr>
                  <a:t>		</a:t>
                </a: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sz="2800" b="1" dirty="0">
                  <a:solidFill>
                    <a:srgbClr val="FF0000"/>
                  </a:solidFill>
                </a:endParaRPr>
              </a:p>
              <a:p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9E759D4C-C207-703A-6167-8F5BB26680C2}"/>
              </a:ext>
            </a:extLst>
          </p:cNvPr>
          <p:cNvGraphicFramePr>
            <a:graphicFrameLocks noGrp="1"/>
          </p:cNvGraphicFramePr>
          <p:nvPr/>
        </p:nvGraphicFramePr>
        <p:xfrm>
          <a:off x="173688" y="2228259"/>
          <a:ext cx="11747800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9560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1813281614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4027625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20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20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7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364629"/>
                  </a:ext>
                </a:extLst>
              </a:tr>
            </a:tbl>
          </a:graphicData>
        </a:graphic>
      </p:graphicFrame>
      <p:pic>
        <p:nvPicPr>
          <p:cNvPr id="4" name="Imagem 3" descr="Ícone&#10;&#10;Descrição gerada automaticamente com confiança baixa">
            <a:extLst>
              <a:ext uri="{FF2B5EF4-FFF2-40B4-BE49-F238E27FC236}">
                <a16:creationId xmlns:a16="http://schemas.microsoft.com/office/drawing/2014/main" id="{8716FE8A-FA55-04EF-153D-B6D07B0CC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4" y="5644070"/>
            <a:ext cx="542290" cy="799648"/>
          </a:xfrm>
          <a:prstGeom prst="rect">
            <a:avLst/>
          </a:prstGeom>
        </p:spPr>
      </p:pic>
      <p:pic>
        <p:nvPicPr>
          <p:cNvPr id="16" name="Imagem 15" descr="Desenho com traços pretos&#10;&#10;Descrição gerada automaticamente com confiança média">
            <a:extLst>
              <a:ext uri="{FF2B5EF4-FFF2-40B4-BE49-F238E27FC236}">
                <a16:creationId xmlns:a16="http://schemas.microsoft.com/office/drawing/2014/main" id="{85259205-3E35-0392-DB14-76EC3E6C2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24" y="1716915"/>
            <a:ext cx="1460500" cy="469900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8242100F-2C87-F675-2805-18161A047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716" y="2230580"/>
            <a:ext cx="543685" cy="843649"/>
          </a:xfrm>
          <a:prstGeom prst="rect">
            <a:avLst/>
          </a:prstGeom>
        </p:spPr>
      </p:pic>
      <p:pic>
        <p:nvPicPr>
          <p:cNvPr id="22" name="Imagem 21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55FB714D-F6C4-95C8-6466-190BEBDF9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356" y="3192394"/>
            <a:ext cx="759041" cy="830480"/>
          </a:xfrm>
          <a:prstGeom prst="rect">
            <a:avLst/>
          </a:prstGeom>
        </p:spPr>
      </p:pic>
      <p:pic>
        <p:nvPicPr>
          <p:cNvPr id="24" name="Imagem 23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6EC7F145-1FFC-1CE6-DF86-D9DA212F5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49" y="3193899"/>
            <a:ext cx="760065" cy="8316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492F3876-B245-E3E9-03BD-09BCDF34A3A9}"/>
              </a:ext>
            </a:extLst>
          </p:cNvPr>
          <p:cNvSpPr txBox="1"/>
          <p:nvPr/>
        </p:nvSpPr>
        <p:spPr>
          <a:xfrm>
            <a:off x="7374629" y="2217703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9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26A7024-9F2E-A10D-7495-45A02CE204CD}"/>
              </a:ext>
            </a:extLst>
          </p:cNvPr>
          <p:cNvSpPr txBox="1"/>
          <p:nvPr/>
        </p:nvSpPr>
        <p:spPr>
          <a:xfrm>
            <a:off x="9558687" y="2168536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10</a:t>
            </a:r>
            <a:endParaRPr lang="pt-BR" sz="1600" b="1" dirty="0">
              <a:solidFill>
                <a:srgbClr val="00B050"/>
              </a:solidFill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271EB80-C009-9CEC-B54E-2BF9D8F3B64A}"/>
              </a:ext>
            </a:extLst>
          </p:cNvPr>
          <p:cNvSpPr txBox="1"/>
          <p:nvPr/>
        </p:nvSpPr>
        <p:spPr>
          <a:xfrm>
            <a:off x="9577141" y="3123424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-1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CDC698CF-76D1-4EB1-1E5B-C7F19DA7A3D9}"/>
              </a:ext>
            </a:extLst>
          </p:cNvPr>
          <p:cNvSpPr txBox="1"/>
          <p:nvPr/>
        </p:nvSpPr>
        <p:spPr>
          <a:xfrm>
            <a:off x="2837355" y="3233712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-10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F0F681D4-B133-AA09-553D-7467705686C1}"/>
              </a:ext>
            </a:extLst>
          </p:cNvPr>
          <p:cNvSpPr txBox="1"/>
          <p:nvPr/>
        </p:nvSpPr>
        <p:spPr>
          <a:xfrm>
            <a:off x="843876" y="5644069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BD3D4452-4667-26B0-C903-C9177CABD7B7}"/>
              </a:ext>
            </a:extLst>
          </p:cNvPr>
          <p:cNvSpPr txBox="1"/>
          <p:nvPr/>
        </p:nvSpPr>
        <p:spPr>
          <a:xfrm>
            <a:off x="5186952" y="2230619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8,1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6D32B270-4D98-21DB-5B87-ACE02F9EC14D}"/>
              </a:ext>
            </a:extLst>
          </p:cNvPr>
          <p:cNvSpPr txBox="1"/>
          <p:nvPr/>
        </p:nvSpPr>
        <p:spPr>
          <a:xfrm>
            <a:off x="2861684" y="222710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7,2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62FD906B-E8A8-A784-0441-A8982E470185}"/>
              </a:ext>
            </a:extLst>
          </p:cNvPr>
          <p:cNvSpPr txBox="1"/>
          <p:nvPr/>
        </p:nvSpPr>
        <p:spPr>
          <a:xfrm>
            <a:off x="487596" y="222710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6,3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C4F5E3C4-9A42-1C40-1650-7FBF648E546A}"/>
              </a:ext>
            </a:extLst>
          </p:cNvPr>
          <p:cNvSpPr txBox="1"/>
          <p:nvPr/>
        </p:nvSpPr>
        <p:spPr>
          <a:xfrm>
            <a:off x="505260" y="3169633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5,4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11DC630-85C8-B6E6-FDBA-4A992970FC11}"/>
              </a:ext>
            </a:extLst>
          </p:cNvPr>
          <p:cNvSpPr txBox="1"/>
          <p:nvPr/>
        </p:nvSpPr>
        <p:spPr>
          <a:xfrm>
            <a:off x="7360743" y="3169733"/>
            <a:ext cx="2042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8,1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9A33A4E2-41B9-E22A-3789-C11A928AECBC}"/>
              </a:ext>
            </a:extLst>
          </p:cNvPr>
          <p:cNvSpPr txBox="1"/>
          <p:nvPr/>
        </p:nvSpPr>
        <p:spPr>
          <a:xfrm>
            <a:off x="5160585" y="3145969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7,2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42A82A7-72C8-5680-753C-B562B52AB770}"/>
              </a:ext>
            </a:extLst>
          </p:cNvPr>
          <p:cNvSpPr txBox="1"/>
          <p:nvPr/>
        </p:nvSpPr>
        <p:spPr>
          <a:xfrm>
            <a:off x="7377096" y="4039629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7,2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C58236B2-BAD4-3CD0-4219-BCFF80459290}"/>
              </a:ext>
            </a:extLst>
          </p:cNvPr>
          <p:cNvSpPr txBox="1"/>
          <p:nvPr/>
        </p:nvSpPr>
        <p:spPr>
          <a:xfrm>
            <a:off x="5125573" y="410181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6,3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182CC319-C492-3D3D-462C-9D5A7F9DE7DF}"/>
              </a:ext>
            </a:extLst>
          </p:cNvPr>
          <p:cNvSpPr txBox="1"/>
          <p:nvPr/>
        </p:nvSpPr>
        <p:spPr>
          <a:xfrm>
            <a:off x="7427232" y="49095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6,3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D083F1B-9E44-1086-6941-9AEF8D596D4C}"/>
              </a:ext>
            </a:extLst>
          </p:cNvPr>
          <p:cNvSpPr txBox="1"/>
          <p:nvPr/>
        </p:nvSpPr>
        <p:spPr>
          <a:xfrm>
            <a:off x="9689924" y="410181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6,3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49431A0-DE45-0142-7A0F-85935528496D}"/>
              </a:ext>
            </a:extLst>
          </p:cNvPr>
          <p:cNvSpPr txBox="1"/>
          <p:nvPr/>
        </p:nvSpPr>
        <p:spPr>
          <a:xfrm>
            <a:off x="2732022" y="402287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5,4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9B931059-31FE-82EC-4F4F-5FF846B843AE}"/>
              </a:ext>
            </a:extLst>
          </p:cNvPr>
          <p:cNvSpPr txBox="1"/>
          <p:nvPr/>
        </p:nvSpPr>
        <p:spPr>
          <a:xfrm>
            <a:off x="5090094" y="4780716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5,4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804AC2-F06C-AFB2-04D7-17D1481471B4}"/>
              </a:ext>
            </a:extLst>
          </p:cNvPr>
          <p:cNvSpPr txBox="1"/>
          <p:nvPr/>
        </p:nvSpPr>
        <p:spPr>
          <a:xfrm>
            <a:off x="9667571" y="489897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5,4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CA57C655-1E3B-A566-DFA4-FD41E48914F1}"/>
              </a:ext>
            </a:extLst>
          </p:cNvPr>
          <p:cNvSpPr txBox="1"/>
          <p:nvPr/>
        </p:nvSpPr>
        <p:spPr>
          <a:xfrm>
            <a:off x="7424603" y="56682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5,4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7956D1C-1D06-D5D5-295C-CD7D3E0D8BD6}"/>
              </a:ext>
            </a:extLst>
          </p:cNvPr>
          <p:cNvSpPr txBox="1"/>
          <p:nvPr/>
        </p:nvSpPr>
        <p:spPr>
          <a:xfrm>
            <a:off x="487595" y="402287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4,5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B8238C39-5ED2-400C-AEAA-F97F3BD2D43B}"/>
              </a:ext>
            </a:extLst>
          </p:cNvPr>
          <p:cNvSpPr txBox="1"/>
          <p:nvPr/>
        </p:nvSpPr>
        <p:spPr>
          <a:xfrm>
            <a:off x="2738949" y="4812096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4,5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A4B2590D-7BAB-216B-1EF4-763F60D1CDE8}"/>
              </a:ext>
            </a:extLst>
          </p:cNvPr>
          <p:cNvSpPr txBox="1"/>
          <p:nvPr/>
        </p:nvSpPr>
        <p:spPr>
          <a:xfrm>
            <a:off x="5090093" y="5619688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4,5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E2C56617-6C33-DC50-328A-10E3351B75D8}"/>
              </a:ext>
            </a:extLst>
          </p:cNvPr>
          <p:cNvSpPr txBox="1"/>
          <p:nvPr/>
        </p:nvSpPr>
        <p:spPr>
          <a:xfrm>
            <a:off x="9665620" y="560952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4,5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01F984E6-9ADF-BED5-20AC-1C4A390C12E9}"/>
              </a:ext>
            </a:extLst>
          </p:cNvPr>
          <p:cNvSpPr txBox="1"/>
          <p:nvPr/>
        </p:nvSpPr>
        <p:spPr>
          <a:xfrm>
            <a:off x="478105" y="484162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3,6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67E1B161-06E8-7D23-B851-BE458F6D2B13}"/>
              </a:ext>
            </a:extLst>
          </p:cNvPr>
          <p:cNvSpPr txBox="1"/>
          <p:nvPr/>
        </p:nvSpPr>
        <p:spPr>
          <a:xfrm>
            <a:off x="2775978" y="56682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3,6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8D38C22-3F98-F61A-3586-A015FE10B7A5}"/>
              </a:ext>
            </a:extLst>
          </p:cNvPr>
          <p:cNvCxnSpPr>
            <a:cxnSpLocks/>
          </p:cNvCxnSpPr>
          <p:nvPr/>
        </p:nvCxnSpPr>
        <p:spPr>
          <a:xfrm>
            <a:off x="1990846" y="6007261"/>
            <a:ext cx="1365812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09C8179-B42B-8464-8523-5A2FBF9FD581}"/>
              </a:ext>
            </a:extLst>
          </p:cNvPr>
          <p:cNvCxnSpPr>
            <a:cxnSpLocks/>
          </p:cNvCxnSpPr>
          <p:nvPr/>
        </p:nvCxnSpPr>
        <p:spPr>
          <a:xfrm>
            <a:off x="4143942" y="6007261"/>
            <a:ext cx="1365812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AEFD059-DB31-6A71-32EC-BCF24EDF12D8}"/>
              </a:ext>
            </a:extLst>
          </p:cNvPr>
          <p:cNvCxnSpPr>
            <a:cxnSpLocks/>
          </p:cNvCxnSpPr>
          <p:nvPr/>
        </p:nvCxnSpPr>
        <p:spPr>
          <a:xfrm flipV="1">
            <a:off x="6096000" y="5312780"/>
            <a:ext cx="0" cy="48613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42481FD-B5E9-0761-FB25-10CCE9597CE5}"/>
              </a:ext>
            </a:extLst>
          </p:cNvPr>
          <p:cNvCxnSpPr>
            <a:cxnSpLocks/>
          </p:cNvCxnSpPr>
          <p:nvPr/>
        </p:nvCxnSpPr>
        <p:spPr>
          <a:xfrm flipV="1">
            <a:off x="6059347" y="4612057"/>
            <a:ext cx="0" cy="48613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DE4A99C-57D9-C14D-7124-68FB8D6A3432}"/>
              </a:ext>
            </a:extLst>
          </p:cNvPr>
          <p:cNvCxnSpPr>
            <a:cxnSpLocks/>
          </p:cNvCxnSpPr>
          <p:nvPr/>
        </p:nvCxnSpPr>
        <p:spPr>
          <a:xfrm flipV="1">
            <a:off x="6068993" y="3796561"/>
            <a:ext cx="0" cy="48613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B4B3894-FAC9-877D-D4CA-665CD9E36D78}"/>
              </a:ext>
            </a:extLst>
          </p:cNvPr>
          <p:cNvCxnSpPr>
            <a:cxnSpLocks/>
          </p:cNvCxnSpPr>
          <p:nvPr/>
        </p:nvCxnSpPr>
        <p:spPr>
          <a:xfrm flipV="1">
            <a:off x="6059347" y="2880356"/>
            <a:ext cx="0" cy="48613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FC5EC3A-586C-8B03-2EA7-169178E710DD}"/>
              </a:ext>
            </a:extLst>
          </p:cNvPr>
          <p:cNvCxnSpPr>
            <a:cxnSpLocks/>
          </p:cNvCxnSpPr>
          <p:nvPr/>
        </p:nvCxnSpPr>
        <p:spPr>
          <a:xfrm>
            <a:off x="6483958" y="2559935"/>
            <a:ext cx="1365812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3622D8C5-CEEB-8AA1-0E89-36C9FA213C2D}"/>
              </a:ext>
            </a:extLst>
          </p:cNvPr>
          <p:cNvCxnSpPr>
            <a:cxnSpLocks/>
          </p:cNvCxnSpPr>
          <p:nvPr/>
        </p:nvCxnSpPr>
        <p:spPr>
          <a:xfrm>
            <a:off x="8794058" y="2575369"/>
            <a:ext cx="1365812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84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Equação de </a:t>
            </a:r>
            <a:r>
              <a:rPr lang="pt-BR" sz="2800" b="1" dirty="0" err="1">
                <a:solidFill>
                  <a:srgbClr val="FF0000"/>
                </a:solidFill>
              </a:rPr>
              <a:t>Bellman</a:t>
            </a:r>
            <a:r>
              <a:rPr lang="pt-BR" sz="2800" b="1" dirty="0">
                <a:solidFill>
                  <a:srgbClr val="FF0000"/>
                </a:solidFill>
              </a:rPr>
              <a:t> – Exemplo 2</a:t>
            </a: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9E759D4C-C207-703A-6167-8F5BB2668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05099"/>
              </p:ext>
            </p:extLst>
          </p:nvPr>
        </p:nvGraphicFramePr>
        <p:xfrm>
          <a:off x="523240" y="1832146"/>
          <a:ext cx="10735311" cy="4887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8437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3578437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3578437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</a:tblGrid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r>
                        <a:rPr lang="pt-BR" dirty="0"/>
                        <a:t>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665212D3-C327-80B1-43ED-5C881737D704}"/>
              </a:ext>
            </a:extLst>
          </p:cNvPr>
          <p:cNvSpPr txBox="1"/>
          <p:nvPr/>
        </p:nvSpPr>
        <p:spPr>
          <a:xfrm>
            <a:off x="7694669" y="3592237"/>
            <a:ext cx="2260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-10+0,9.(6) = </a:t>
            </a:r>
            <a:r>
              <a:rPr lang="pt-BR" b="1" dirty="0">
                <a:solidFill>
                  <a:srgbClr val="00B050"/>
                </a:solidFill>
              </a:rPr>
              <a:t>-4,6</a:t>
            </a:r>
          </a:p>
          <a:p>
            <a:r>
              <a:rPr lang="pt-BR" dirty="0"/>
              <a:t>V= -10+0,9.(-10) = -19</a:t>
            </a:r>
          </a:p>
          <a:p>
            <a:r>
              <a:rPr lang="pt-BR" dirty="0"/>
              <a:t>V= -10+0,9.(4) = -6,4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4B8DED-6F64-2B32-146A-956633B56AD1}"/>
              </a:ext>
            </a:extLst>
          </p:cNvPr>
          <p:cNvSpPr txBox="1"/>
          <p:nvPr/>
        </p:nvSpPr>
        <p:spPr>
          <a:xfrm>
            <a:off x="7694669" y="1862032"/>
            <a:ext cx="226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6+0,9.(-4,6) = 1,86</a:t>
            </a:r>
          </a:p>
          <a:p>
            <a:r>
              <a:rPr lang="pt-BR" dirty="0"/>
              <a:t>V= 6+0,9.(-1) = </a:t>
            </a:r>
            <a:r>
              <a:rPr lang="pt-BR" b="1" dirty="0">
                <a:solidFill>
                  <a:srgbClr val="00B050"/>
                </a:solidFill>
              </a:rPr>
              <a:t>5,1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1B73FF-681C-A438-7A66-7777572512DD}"/>
              </a:ext>
            </a:extLst>
          </p:cNvPr>
          <p:cNvSpPr txBox="1"/>
          <p:nvPr/>
        </p:nvSpPr>
        <p:spPr>
          <a:xfrm>
            <a:off x="4131927" y="1867327"/>
            <a:ext cx="2260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-1+0,9.(5,1) = 3,59</a:t>
            </a:r>
          </a:p>
          <a:p>
            <a:r>
              <a:rPr lang="pt-BR" dirty="0"/>
              <a:t>V= -1+0,9.(10) = </a:t>
            </a:r>
            <a:r>
              <a:rPr lang="pt-BR" b="1" dirty="0">
                <a:solidFill>
                  <a:srgbClr val="00B050"/>
                </a:solidFill>
              </a:rPr>
              <a:t>8</a:t>
            </a:r>
          </a:p>
          <a:p>
            <a:r>
              <a:rPr lang="pt-BR" dirty="0"/>
              <a:t>V= -1+0,9.(-10) = -19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776036-FC29-2E29-9F54-0241E18836F9}"/>
              </a:ext>
            </a:extLst>
          </p:cNvPr>
          <p:cNvSpPr txBox="1"/>
          <p:nvPr/>
        </p:nvSpPr>
        <p:spPr>
          <a:xfrm>
            <a:off x="568045" y="1853346"/>
            <a:ext cx="226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10+0,9.(8) = </a:t>
            </a:r>
            <a:r>
              <a:rPr lang="pt-BR" b="1" dirty="0">
                <a:solidFill>
                  <a:srgbClr val="00B050"/>
                </a:solidFill>
              </a:rPr>
              <a:t>17,2</a:t>
            </a:r>
          </a:p>
          <a:p>
            <a:r>
              <a:rPr lang="pt-BR" dirty="0"/>
              <a:t>V= 10+0,9.(-1) =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8BBEC7-FF5B-2056-8962-615F426BBF1F}"/>
              </a:ext>
            </a:extLst>
          </p:cNvPr>
          <p:cNvSpPr txBox="1"/>
          <p:nvPr/>
        </p:nvSpPr>
        <p:spPr>
          <a:xfrm>
            <a:off x="568045" y="3577964"/>
            <a:ext cx="2552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-1+0,9.(17,2) = </a:t>
            </a:r>
            <a:r>
              <a:rPr lang="pt-BR" b="1" dirty="0">
                <a:solidFill>
                  <a:srgbClr val="00B050"/>
                </a:solidFill>
              </a:rPr>
              <a:t>14,48</a:t>
            </a:r>
          </a:p>
          <a:p>
            <a:r>
              <a:rPr lang="pt-BR" dirty="0"/>
              <a:t>V= -1+0,9.(-10) = 8</a:t>
            </a:r>
          </a:p>
          <a:p>
            <a:r>
              <a:rPr lang="pt-BR" dirty="0"/>
              <a:t>V= -1+0,9.(-1) = -1,9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213655-D5DD-DD8E-8EA1-72092C1C645A}"/>
              </a:ext>
            </a:extLst>
          </p:cNvPr>
          <p:cNvSpPr txBox="1"/>
          <p:nvPr/>
        </p:nvSpPr>
        <p:spPr>
          <a:xfrm>
            <a:off x="568044" y="5154059"/>
            <a:ext cx="2552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-1+0,9.(14,48) = </a:t>
            </a:r>
            <a:r>
              <a:rPr lang="pt-BR" b="1" dirty="0">
                <a:solidFill>
                  <a:srgbClr val="00B050"/>
                </a:solidFill>
              </a:rPr>
              <a:t>12,03</a:t>
            </a:r>
          </a:p>
          <a:p>
            <a:r>
              <a:rPr lang="pt-BR" dirty="0"/>
              <a:t>V= -1+0,9.(-1) = -1,9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8AA88DA-107B-3A26-F544-E23B8F05C7F1}"/>
              </a:ext>
            </a:extLst>
          </p:cNvPr>
          <p:cNvSpPr txBox="1"/>
          <p:nvPr/>
        </p:nvSpPr>
        <p:spPr>
          <a:xfrm>
            <a:off x="4183343" y="5167173"/>
            <a:ext cx="2552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-1+0,9.(12,03) = </a:t>
            </a:r>
            <a:r>
              <a:rPr lang="pt-BR" b="1" dirty="0">
                <a:solidFill>
                  <a:srgbClr val="00B050"/>
                </a:solidFill>
              </a:rPr>
              <a:t>9,8</a:t>
            </a:r>
          </a:p>
          <a:p>
            <a:r>
              <a:rPr lang="pt-BR" dirty="0"/>
              <a:t>V= -1+0,9.(-10) = -10</a:t>
            </a:r>
          </a:p>
          <a:p>
            <a:r>
              <a:rPr lang="pt-BR" dirty="0"/>
              <a:t>V= -1+0,9.(4) = 2,6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6D33F8E-0D42-39D7-75EF-1268452C09AC}"/>
              </a:ext>
            </a:extLst>
          </p:cNvPr>
          <p:cNvSpPr txBox="1"/>
          <p:nvPr/>
        </p:nvSpPr>
        <p:spPr>
          <a:xfrm>
            <a:off x="7694669" y="5137776"/>
            <a:ext cx="2552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4+0,9.(-4,6) = -0,14</a:t>
            </a:r>
          </a:p>
          <a:p>
            <a:r>
              <a:rPr lang="pt-BR" dirty="0"/>
              <a:t>V= 4+0,9.(9,8) = </a:t>
            </a:r>
            <a:r>
              <a:rPr lang="pt-BR" b="1" dirty="0">
                <a:solidFill>
                  <a:srgbClr val="00B050"/>
                </a:solidFill>
              </a:rPr>
              <a:t>12,82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859A4EE-0C58-9C27-6D51-63BB8907B624}"/>
              </a:ext>
            </a:extLst>
          </p:cNvPr>
          <p:cNvSpPr txBox="1"/>
          <p:nvPr/>
        </p:nvSpPr>
        <p:spPr>
          <a:xfrm>
            <a:off x="4183343" y="3464530"/>
            <a:ext cx="3257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-10+0,9.(8) = -2,8</a:t>
            </a:r>
          </a:p>
          <a:p>
            <a:r>
              <a:rPr lang="pt-BR" dirty="0"/>
              <a:t>V= -10+0,9.(14,48) = </a:t>
            </a:r>
            <a:r>
              <a:rPr lang="pt-BR" b="1" dirty="0">
                <a:solidFill>
                  <a:srgbClr val="00B050"/>
                </a:solidFill>
              </a:rPr>
              <a:t>3,03 </a:t>
            </a:r>
          </a:p>
          <a:p>
            <a:r>
              <a:rPr lang="pt-BR" dirty="0"/>
              <a:t>V= -10+0,9.(9,8) = -1,18</a:t>
            </a:r>
          </a:p>
          <a:p>
            <a:r>
              <a:rPr lang="pt-BR" dirty="0"/>
              <a:t>V= -10+0,9.(-4,6) = -14,14</a:t>
            </a:r>
          </a:p>
        </p:txBody>
      </p:sp>
      <p:pic>
        <p:nvPicPr>
          <p:cNvPr id="20" name="Imagem 1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FA82915D-F390-6245-DB5C-DFEDDB726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540" y="5694254"/>
            <a:ext cx="1325102" cy="954822"/>
          </a:xfrm>
          <a:prstGeom prst="rect">
            <a:avLst/>
          </a:prstGeom>
        </p:spPr>
      </p:pic>
      <p:pic>
        <p:nvPicPr>
          <p:cNvPr id="22" name="Imagem 21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2DD7AC7B-8591-53A0-A569-31467CCE3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06" y="2212753"/>
            <a:ext cx="1229108" cy="1164841"/>
          </a:xfrm>
          <a:prstGeom prst="rect">
            <a:avLst/>
          </a:prstGeom>
        </p:spPr>
      </p:pic>
      <p:pic>
        <p:nvPicPr>
          <p:cNvPr id="23" name="Imagem 22" descr="Desenho de basquete&#10;&#10;Descrição gerada automaticamente com confiança baixa">
            <a:extLst>
              <a:ext uri="{FF2B5EF4-FFF2-40B4-BE49-F238E27FC236}">
                <a16:creationId xmlns:a16="http://schemas.microsoft.com/office/drawing/2014/main" id="{B2128916-A2B9-C45D-E12C-C04873416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681" y="2327744"/>
            <a:ext cx="1348580" cy="1015702"/>
          </a:xfrm>
          <a:prstGeom prst="rect">
            <a:avLst/>
          </a:prstGeom>
        </p:spPr>
      </p:pic>
      <p:pic>
        <p:nvPicPr>
          <p:cNvPr id="24" name="Imagem 23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599D692-F1B6-7BF9-1E96-D75AC2C4C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440" y="4320539"/>
            <a:ext cx="750360" cy="699199"/>
          </a:xfrm>
          <a:prstGeom prst="rect">
            <a:avLst/>
          </a:prstGeom>
        </p:spPr>
      </p:pic>
      <p:pic>
        <p:nvPicPr>
          <p:cNvPr id="25" name="Imagem 2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1D2F026-3796-A8EE-FBAF-383507EA5C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297" y="3965655"/>
            <a:ext cx="1187345" cy="11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Equação de </a:t>
            </a:r>
            <a:r>
              <a:rPr lang="pt-BR" sz="2800" b="1" dirty="0" err="1">
                <a:solidFill>
                  <a:srgbClr val="FF0000"/>
                </a:solidFill>
              </a:rPr>
              <a:t>Bellman</a:t>
            </a:r>
            <a:r>
              <a:rPr lang="pt-BR" sz="2800" b="1" dirty="0">
                <a:solidFill>
                  <a:srgbClr val="FF0000"/>
                </a:solidFill>
              </a:rPr>
              <a:t> – Exemplo 2</a:t>
            </a: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9E759D4C-C207-703A-6167-8F5BB26680C2}"/>
              </a:ext>
            </a:extLst>
          </p:cNvPr>
          <p:cNvGraphicFramePr>
            <a:graphicFrameLocks noGrp="1"/>
          </p:cNvGraphicFramePr>
          <p:nvPr/>
        </p:nvGraphicFramePr>
        <p:xfrm>
          <a:off x="523240" y="1832146"/>
          <a:ext cx="10735311" cy="4887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8437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3578437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3578437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</a:tblGrid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r>
                        <a:rPr lang="pt-BR" dirty="0"/>
                        <a:t>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665212D3-C327-80B1-43ED-5C881737D704}"/>
              </a:ext>
            </a:extLst>
          </p:cNvPr>
          <p:cNvSpPr txBox="1"/>
          <p:nvPr/>
        </p:nvSpPr>
        <p:spPr>
          <a:xfrm>
            <a:off x="8541148" y="3764431"/>
            <a:ext cx="121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-4,6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4B8DED-6F64-2B32-146A-956633B56AD1}"/>
              </a:ext>
            </a:extLst>
          </p:cNvPr>
          <p:cNvSpPr txBox="1"/>
          <p:nvPr/>
        </p:nvSpPr>
        <p:spPr>
          <a:xfrm>
            <a:off x="8769089" y="2268756"/>
            <a:ext cx="1060711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5,1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1B73FF-681C-A438-7A66-7777572512DD}"/>
              </a:ext>
            </a:extLst>
          </p:cNvPr>
          <p:cNvSpPr txBox="1"/>
          <p:nvPr/>
        </p:nvSpPr>
        <p:spPr>
          <a:xfrm>
            <a:off x="5400515" y="2268756"/>
            <a:ext cx="474467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8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776036-FC29-2E29-9F54-0241E18836F9}"/>
              </a:ext>
            </a:extLst>
          </p:cNvPr>
          <p:cNvSpPr txBox="1"/>
          <p:nvPr/>
        </p:nvSpPr>
        <p:spPr>
          <a:xfrm>
            <a:off x="1802485" y="2278119"/>
            <a:ext cx="1169315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17,2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8BBEC7-FF5B-2056-8962-615F426BBF1F}"/>
              </a:ext>
            </a:extLst>
          </p:cNvPr>
          <p:cNvSpPr txBox="1"/>
          <p:nvPr/>
        </p:nvSpPr>
        <p:spPr>
          <a:xfrm>
            <a:off x="1547570" y="3789348"/>
            <a:ext cx="1455065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14,48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213655-D5DD-DD8E-8EA1-72092C1C645A}"/>
              </a:ext>
            </a:extLst>
          </p:cNvPr>
          <p:cNvSpPr txBox="1"/>
          <p:nvPr/>
        </p:nvSpPr>
        <p:spPr>
          <a:xfrm>
            <a:off x="1513279" y="5422899"/>
            <a:ext cx="1455066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12,03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8AA88DA-107B-3A26-F544-E23B8F05C7F1}"/>
              </a:ext>
            </a:extLst>
          </p:cNvPr>
          <p:cNvSpPr txBox="1"/>
          <p:nvPr/>
        </p:nvSpPr>
        <p:spPr>
          <a:xfrm>
            <a:off x="5400515" y="5468006"/>
            <a:ext cx="90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9,8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6D33F8E-0D42-39D7-75EF-1268452C09AC}"/>
              </a:ext>
            </a:extLst>
          </p:cNvPr>
          <p:cNvSpPr txBox="1"/>
          <p:nvPr/>
        </p:nvSpPr>
        <p:spPr>
          <a:xfrm>
            <a:off x="8571911" y="5468006"/>
            <a:ext cx="14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12,82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859A4EE-0C58-9C27-6D51-63BB8907B624}"/>
              </a:ext>
            </a:extLst>
          </p:cNvPr>
          <p:cNvSpPr txBox="1"/>
          <p:nvPr/>
        </p:nvSpPr>
        <p:spPr>
          <a:xfrm>
            <a:off x="5266396" y="3818850"/>
            <a:ext cx="1217172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3,03 </a:t>
            </a:r>
            <a:endParaRPr lang="pt-BR" b="1" dirty="0">
              <a:solidFill>
                <a:srgbClr val="00B050"/>
              </a:solidFill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35B2E7D-EA98-994F-E5C3-A72EEB9A1BFE}"/>
              </a:ext>
            </a:extLst>
          </p:cNvPr>
          <p:cNvCxnSpPr/>
          <p:nvPr/>
        </p:nvCxnSpPr>
        <p:spPr>
          <a:xfrm flipH="1">
            <a:off x="5532997" y="5422899"/>
            <a:ext cx="237656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DFBA92B1-D9D7-3674-BEDD-6274C0F0D695}"/>
              </a:ext>
            </a:extLst>
          </p:cNvPr>
          <p:cNvCxnSpPr/>
          <p:nvPr/>
        </p:nvCxnSpPr>
        <p:spPr>
          <a:xfrm flipH="1">
            <a:off x="3261185" y="5422899"/>
            <a:ext cx="237656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99A09DCF-CE6C-B132-717E-F13287066D1E}"/>
              </a:ext>
            </a:extLst>
          </p:cNvPr>
          <p:cNvCxnSpPr>
            <a:cxnSpLocks/>
          </p:cNvCxnSpPr>
          <p:nvPr/>
        </p:nvCxnSpPr>
        <p:spPr>
          <a:xfrm flipH="1" flipV="1">
            <a:off x="3261185" y="4116856"/>
            <a:ext cx="6528" cy="1346318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4252452-BE86-EE39-2D72-3BA1A3BA589B}"/>
              </a:ext>
            </a:extLst>
          </p:cNvPr>
          <p:cNvCxnSpPr>
            <a:cxnSpLocks/>
          </p:cNvCxnSpPr>
          <p:nvPr/>
        </p:nvCxnSpPr>
        <p:spPr>
          <a:xfrm flipH="1" flipV="1">
            <a:off x="3254251" y="2770538"/>
            <a:ext cx="6528" cy="1346318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40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Processo </a:t>
            </a:r>
            <a:r>
              <a:rPr lang="pt-BR" sz="2800" b="1" dirty="0" err="1">
                <a:solidFill>
                  <a:srgbClr val="FF0000"/>
                </a:solidFill>
              </a:rPr>
              <a:t>Markoviano</a:t>
            </a:r>
            <a:r>
              <a:rPr lang="pt-BR" sz="2800" b="1" dirty="0">
                <a:solidFill>
                  <a:srgbClr val="FF0000"/>
                </a:solidFill>
              </a:rPr>
              <a:t> ou Cadeia de </a:t>
            </a:r>
            <a:r>
              <a:rPr lang="pt-BR" sz="2800" b="1" dirty="0" err="1">
                <a:solidFill>
                  <a:srgbClr val="FF0000"/>
                </a:solidFill>
              </a:rPr>
              <a:t>Markov</a:t>
            </a:r>
            <a:r>
              <a:rPr lang="pt-BR" sz="2800" b="1" dirty="0">
                <a:solidFill>
                  <a:srgbClr val="FF0000"/>
                </a:solidFill>
              </a:rPr>
              <a:t> (MDP)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Características: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Arial" panose="020B0604020202020204" pitchFamily="34" charset="0"/>
              <a:buChar char="•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É um processo estatístico de mudança de estado</a:t>
            </a:r>
          </a:p>
          <a:p>
            <a:pPr marL="561975" indent="-457200">
              <a:buClr>
                <a:srgbClr val="99CC66"/>
              </a:buClr>
              <a:buSzPct val="45000"/>
              <a:buFont typeface="Arial" panose="020B0604020202020204" pitchFamily="34" charset="0"/>
              <a:buChar char="•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Arial" panose="020B0604020202020204" pitchFamily="34" charset="0"/>
              <a:buChar char="•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Trabalha com probabilidades de se mudar de um estado para outro</a:t>
            </a:r>
          </a:p>
          <a:p>
            <a:pPr marL="561975" indent="-457200">
              <a:buClr>
                <a:srgbClr val="99CC66"/>
              </a:buClr>
              <a:buSzPct val="45000"/>
              <a:buFont typeface="Arial" panose="020B0604020202020204" pitchFamily="34" charset="0"/>
              <a:buChar char="•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Arial" panose="020B0604020202020204" pitchFamily="34" charset="0"/>
              <a:buChar char="•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O próximo estado depende apenas do estado atual</a:t>
            </a:r>
          </a:p>
        </p:txBody>
      </p:sp>
    </p:spTree>
    <p:extLst>
      <p:ext uri="{BB962C8B-B14F-4D97-AF65-F5344CB8AC3E}">
        <p14:creationId xmlns:p14="http://schemas.microsoft.com/office/powerpoint/2010/main" val="360627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Processo </a:t>
            </a:r>
            <a:r>
              <a:rPr lang="pt-BR" sz="2800" b="1" dirty="0" err="1">
                <a:solidFill>
                  <a:srgbClr val="FF0000"/>
                </a:solidFill>
              </a:rPr>
              <a:t>Markoviano</a:t>
            </a:r>
            <a:r>
              <a:rPr lang="pt-BR" sz="2800" b="1" dirty="0">
                <a:solidFill>
                  <a:srgbClr val="FF0000"/>
                </a:solidFill>
              </a:rPr>
              <a:t> ou Cadeia de </a:t>
            </a:r>
            <a:r>
              <a:rPr lang="pt-BR" sz="2800" b="1" dirty="0" err="1">
                <a:solidFill>
                  <a:srgbClr val="FF0000"/>
                </a:solidFill>
              </a:rPr>
              <a:t>Markov</a:t>
            </a:r>
            <a:r>
              <a:rPr lang="pt-BR" sz="2800" b="1" dirty="0">
                <a:solidFill>
                  <a:srgbClr val="FF0000"/>
                </a:solidFill>
              </a:rPr>
              <a:t> (MDP)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Exemplo: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Imagine um jogo onde o agente pode ter 3 ações: esperar, andar ou pular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Não importa se ele passou os últimos 15 minutos pulando ou andando por algum motivo, se no momento ele está esperando, é tudo que precisamos saber para tomar uma decisão da próxima ação.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O processo MDP (</a:t>
            </a:r>
            <a:r>
              <a:rPr lang="pt-BR" altLang="pt-BR" sz="2800" dirty="0" err="1">
                <a:solidFill>
                  <a:schemeClr val="tx1"/>
                </a:solidFill>
              </a:rPr>
              <a:t>Markov</a:t>
            </a:r>
            <a:r>
              <a:rPr lang="pt-BR" altLang="pt-BR" sz="2800" dirty="0">
                <a:solidFill>
                  <a:schemeClr val="tx1"/>
                </a:solidFill>
              </a:rPr>
              <a:t> </a:t>
            </a:r>
            <a:r>
              <a:rPr lang="pt-BR" altLang="pt-BR" sz="2800" dirty="0" err="1">
                <a:solidFill>
                  <a:schemeClr val="tx1"/>
                </a:solidFill>
              </a:rPr>
              <a:t>Decison</a:t>
            </a:r>
            <a:r>
              <a:rPr lang="pt-BR" altLang="pt-BR" sz="2800" dirty="0">
                <a:solidFill>
                  <a:schemeClr val="tx1"/>
                </a:solidFill>
              </a:rPr>
              <a:t> </a:t>
            </a:r>
            <a:r>
              <a:rPr lang="pt-BR" altLang="pt-BR" sz="2800" dirty="0" err="1">
                <a:solidFill>
                  <a:schemeClr val="tx1"/>
                </a:solidFill>
              </a:rPr>
              <a:t>Process</a:t>
            </a:r>
            <a:r>
              <a:rPr lang="pt-BR" altLang="pt-BR" sz="2800" dirty="0">
                <a:solidFill>
                  <a:schemeClr val="tx1"/>
                </a:solidFill>
              </a:rPr>
              <a:t>) nos indica as probabilidades de se tomar a próxima ação</a:t>
            </a:r>
          </a:p>
        </p:txBody>
      </p:sp>
    </p:spTree>
    <p:extLst>
      <p:ext uri="{BB962C8B-B14F-4D97-AF65-F5344CB8AC3E}">
        <p14:creationId xmlns:p14="http://schemas.microsoft.com/office/powerpoint/2010/main" val="356859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Processo </a:t>
            </a:r>
            <a:r>
              <a:rPr lang="pt-BR" sz="2800" b="1" dirty="0" err="1">
                <a:solidFill>
                  <a:srgbClr val="FF0000"/>
                </a:solidFill>
              </a:rPr>
              <a:t>Markoviano</a:t>
            </a:r>
            <a:r>
              <a:rPr lang="pt-BR" sz="2800" b="1" dirty="0">
                <a:solidFill>
                  <a:srgbClr val="FF0000"/>
                </a:solidFill>
              </a:rPr>
              <a:t> ou Cadeia de </a:t>
            </a:r>
            <a:r>
              <a:rPr lang="pt-BR" sz="2800" b="1" dirty="0" err="1">
                <a:solidFill>
                  <a:srgbClr val="FF0000"/>
                </a:solidFill>
              </a:rPr>
              <a:t>Markov</a:t>
            </a:r>
            <a:r>
              <a:rPr lang="pt-BR" sz="2800" b="1" dirty="0">
                <a:solidFill>
                  <a:srgbClr val="FF0000"/>
                </a:solidFill>
              </a:rPr>
              <a:t> (MDP)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Do exemplo, podemos representar as probabilidades em uma matriz: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4F888B75-F17C-19A7-2CB3-50037096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721003"/>
              </p:ext>
            </p:extLst>
          </p:nvPr>
        </p:nvGraphicFramePr>
        <p:xfrm>
          <a:off x="546100" y="3058160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249636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852278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551585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66068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Andar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Esperar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Pular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Andar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5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Esperar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3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Pular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94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50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Processo </a:t>
            </a:r>
            <a:r>
              <a:rPr lang="pt-BR" sz="2800" b="1" dirty="0" err="1">
                <a:solidFill>
                  <a:srgbClr val="FF0000"/>
                </a:solidFill>
              </a:rPr>
              <a:t>Markoviano</a:t>
            </a:r>
            <a:r>
              <a:rPr lang="pt-BR" sz="2800" b="1" dirty="0">
                <a:solidFill>
                  <a:srgbClr val="FF0000"/>
                </a:solidFill>
              </a:rPr>
              <a:t> ou Cadeia de </a:t>
            </a:r>
            <a:r>
              <a:rPr lang="pt-BR" sz="2800" b="1" dirty="0" err="1">
                <a:solidFill>
                  <a:srgbClr val="FF0000"/>
                </a:solidFill>
              </a:rPr>
              <a:t>Markov</a:t>
            </a:r>
            <a:r>
              <a:rPr lang="pt-BR" sz="2800" b="1" dirty="0">
                <a:solidFill>
                  <a:srgbClr val="FF0000"/>
                </a:solidFill>
              </a:rPr>
              <a:t> (MDP)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Utilizando a busca do objetivo por meio de recompensas e exploração contínua do ambiente, com o tempo o processo vai se encaminhando para a melhor política de se atingir o objetivo considerando, em cada estado, as recompensas e probabilidades de se executar uma ação.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Após sucessivas interações com o ambiente, estando no estado S</a:t>
            </a:r>
            <a:r>
              <a:rPr lang="pt-BR" altLang="pt-BR" sz="2800" baseline="-25000" dirty="0">
                <a:solidFill>
                  <a:schemeClr val="tx1"/>
                </a:solidFill>
              </a:rPr>
              <a:t>1</a:t>
            </a:r>
            <a:r>
              <a:rPr lang="pt-BR" altLang="pt-BR" sz="2800" dirty="0">
                <a:solidFill>
                  <a:schemeClr val="tx1"/>
                </a:solidFill>
              </a:rPr>
              <a:t>, tem 80% de probabilidade de ir para S</a:t>
            </a:r>
            <a:r>
              <a:rPr lang="pt-BR" altLang="pt-BR" sz="2800" baseline="-25000" dirty="0">
                <a:solidFill>
                  <a:schemeClr val="tx1"/>
                </a:solidFill>
              </a:rPr>
              <a:t>2</a:t>
            </a:r>
            <a:r>
              <a:rPr lang="pt-BR" altLang="pt-BR" sz="2800" dirty="0">
                <a:solidFill>
                  <a:schemeClr val="tx1"/>
                </a:solidFill>
              </a:rPr>
              <a:t> e 20% de ir para S</a:t>
            </a:r>
            <a:r>
              <a:rPr lang="pt-BR" altLang="pt-BR" sz="2800" baseline="-25000" dirty="0">
                <a:solidFill>
                  <a:schemeClr val="tx1"/>
                </a:solidFill>
              </a:rPr>
              <a:t>3</a:t>
            </a:r>
            <a:r>
              <a:rPr lang="pt-BR" altLang="pt-BR" sz="2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4918BEE-1AFF-A3A1-11B4-F5D0E30150FF}"/>
              </a:ext>
            </a:extLst>
          </p:cNvPr>
          <p:cNvSpPr txBox="1"/>
          <p:nvPr/>
        </p:nvSpPr>
        <p:spPr>
          <a:xfrm>
            <a:off x="1474470" y="3703320"/>
            <a:ext cx="58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</a:t>
            </a:r>
            <a:r>
              <a:rPr lang="pt-BR" sz="3600" baseline="-25000" dirty="0"/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42C08-9C05-FB3D-7FB9-B5E8CD323E86}"/>
              </a:ext>
            </a:extLst>
          </p:cNvPr>
          <p:cNvSpPr txBox="1"/>
          <p:nvPr/>
        </p:nvSpPr>
        <p:spPr>
          <a:xfrm>
            <a:off x="2678430" y="4931509"/>
            <a:ext cx="58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</a:t>
            </a:r>
            <a:r>
              <a:rPr lang="pt-BR" sz="3600" baseline="-25000" dirty="0"/>
              <a:t>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82C25-98C1-BC77-D168-972947DAF928}"/>
              </a:ext>
            </a:extLst>
          </p:cNvPr>
          <p:cNvSpPr txBox="1"/>
          <p:nvPr/>
        </p:nvSpPr>
        <p:spPr>
          <a:xfrm>
            <a:off x="4705134" y="3955577"/>
            <a:ext cx="58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</a:t>
            </a:r>
            <a:r>
              <a:rPr lang="pt-BR" sz="3600" baseline="-25000" dirty="0"/>
              <a:t>2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54DEC7F-73B7-347F-3B31-24BF68D5FD33}"/>
              </a:ext>
            </a:extLst>
          </p:cNvPr>
          <p:cNvCxnSpPr/>
          <p:nvPr/>
        </p:nvCxnSpPr>
        <p:spPr>
          <a:xfrm>
            <a:off x="2057400" y="4026485"/>
            <a:ext cx="2647734" cy="3231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BCBB91C-77F2-B131-8F5E-5E6AEE209B1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897566" y="4314197"/>
            <a:ext cx="780864" cy="940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34AB3E-B5FC-DFFF-B511-E8170DD1C342}"/>
              </a:ext>
            </a:extLst>
          </p:cNvPr>
          <p:cNvSpPr txBox="1"/>
          <p:nvPr/>
        </p:nvSpPr>
        <p:spPr>
          <a:xfrm>
            <a:off x="2955956" y="4015832"/>
            <a:ext cx="78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aseline="-25000" dirty="0"/>
              <a:t>80%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05626D4-1275-A08D-094E-D5FBC7CF37C2}"/>
              </a:ext>
            </a:extLst>
          </p:cNvPr>
          <p:cNvSpPr txBox="1"/>
          <p:nvPr/>
        </p:nvSpPr>
        <p:spPr>
          <a:xfrm>
            <a:off x="2280741" y="4395238"/>
            <a:ext cx="78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aseline="-25000" dirty="0"/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366668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Q-Learning</a:t>
                </a: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Ao invés de calcular o valor de V(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s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) usando a equação de 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Bellmann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, considera o valor de 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Q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(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s,a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), que representa a QUALIDADE da ação tomada em um determinado estado s. Acumula valores dos episódios anteriores.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altLang="pt-B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alt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𝑀𝑎𝑥𝑄</m:t>
                          </m:r>
                          <m:d>
                            <m:dPr>
                              <m:ctrlP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’</m:t>
                              </m:r>
                            </m:e>
                          </m:d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pt-BR" altLang="pt-BR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have Esquerda 4">
            <a:extLst>
              <a:ext uri="{FF2B5EF4-FFF2-40B4-BE49-F238E27FC236}">
                <a16:creationId xmlns:a16="http://schemas.microsoft.com/office/drawing/2014/main" id="{E086D733-860B-B86A-1FC1-9272559CE10C}"/>
              </a:ext>
            </a:extLst>
          </p:cNvPr>
          <p:cNvSpPr/>
          <p:nvPr/>
        </p:nvSpPr>
        <p:spPr>
          <a:xfrm rot="16200000">
            <a:off x="5120640" y="3234690"/>
            <a:ext cx="445770" cy="266319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1AD6D7-C579-E06D-F177-4DD76AC9178C}"/>
              </a:ext>
            </a:extLst>
          </p:cNvPr>
          <p:cNvSpPr txBox="1"/>
          <p:nvPr/>
        </p:nvSpPr>
        <p:spPr>
          <a:xfrm>
            <a:off x="4701824" y="4722935"/>
            <a:ext cx="1283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0000"/>
                </a:solidFill>
              </a:rPr>
              <a:t>Bellman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4A72381-5D9A-903A-E879-D9FB3C5B136E}"/>
              </a:ext>
            </a:extLst>
          </p:cNvPr>
          <p:cNvSpPr txBox="1"/>
          <p:nvPr/>
        </p:nvSpPr>
        <p:spPr>
          <a:xfrm>
            <a:off x="2247501" y="3485532"/>
            <a:ext cx="37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E355D08-C8B3-5780-6468-382FDC59B428}"/>
              </a:ext>
            </a:extLst>
          </p:cNvPr>
          <p:cNvSpPr txBox="1"/>
          <p:nvPr/>
        </p:nvSpPr>
        <p:spPr>
          <a:xfrm>
            <a:off x="4004844" y="3481270"/>
            <a:ext cx="37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C983B57-E099-B5B5-0804-440498AD6A2A}"/>
              </a:ext>
            </a:extLst>
          </p:cNvPr>
          <p:cNvSpPr txBox="1"/>
          <p:nvPr/>
        </p:nvSpPr>
        <p:spPr>
          <a:xfrm>
            <a:off x="5494476" y="3426786"/>
            <a:ext cx="49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41F086A-3079-EE60-1F7F-17B3482B86D8}"/>
              </a:ext>
            </a:extLst>
          </p:cNvPr>
          <p:cNvSpPr txBox="1"/>
          <p:nvPr/>
        </p:nvSpPr>
        <p:spPr>
          <a:xfrm>
            <a:off x="7587359" y="3478703"/>
            <a:ext cx="37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7557427-957D-2C4E-CC59-0E65801F6A99}"/>
              </a:ext>
            </a:extLst>
          </p:cNvPr>
          <p:cNvSpPr txBox="1"/>
          <p:nvPr/>
        </p:nvSpPr>
        <p:spPr>
          <a:xfrm>
            <a:off x="7462685" y="4685466"/>
            <a:ext cx="40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8 + 0,5*[1 + 0,5*18 - 8] = </a:t>
            </a:r>
          </a:p>
          <a:p>
            <a:r>
              <a:rPr lang="pt-BR" sz="2400" dirty="0">
                <a:solidFill>
                  <a:srgbClr val="FF0000"/>
                </a:solidFill>
              </a:rPr>
              <a:t>8 + 0,5*[ 2 ] =</a:t>
            </a:r>
          </a:p>
          <a:p>
            <a:r>
              <a:rPr lang="pt-BR" sz="2400" dirty="0">
                <a:solidFill>
                  <a:srgbClr val="FF0000"/>
                </a:solidFill>
              </a:rPr>
              <a:t>8 + 1 = 9</a:t>
            </a:r>
          </a:p>
        </p:txBody>
      </p:sp>
    </p:spTree>
    <p:extLst>
      <p:ext uri="{BB962C8B-B14F-4D97-AF65-F5344CB8AC3E}">
        <p14:creationId xmlns:p14="http://schemas.microsoft.com/office/powerpoint/2010/main" val="30969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Tipos de Aprendizagem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rgbClr val="FF0000"/>
                </a:solidFill>
              </a:rPr>
              <a:t>Supervisionado</a:t>
            </a:r>
            <a:r>
              <a:rPr lang="pt-BR" altLang="pt-BR" sz="2800" dirty="0">
                <a:solidFill>
                  <a:schemeClr val="tx1"/>
                </a:solidFill>
              </a:rPr>
              <a:t>: Com base em um valor conhecido, faz predições de valores desconhecidos.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Exemplo: 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Regressão para predição de um valor numérico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de-DE" altLang="pt-BR" sz="2800" dirty="0" err="1">
                <a:solidFill>
                  <a:schemeClr val="tx1"/>
                </a:solidFill>
              </a:rPr>
              <a:t>Classificação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para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predição</a:t>
            </a:r>
            <a:r>
              <a:rPr lang="de-DE" altLang="pt-BR" sz="2800" dirty="0">
                <a:solidFill>
                  <a:schemeClr val="tx1"/>
                </a:solidFill>
              </a:rPr>
              <a:t> de </a:t>
            </a:r>
            <a:r>
              <a:rPr lang="de-DE" altLang="pt-BR" sz="2800" dirty="0" err="1">
                <a:solidFill>
                  <a:schemeClr val="tx1"/>
                </a:solidFill>
              </a:rPr>
              <a:t>uma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classe</a:t>
            </a: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endParaRPr lang="de-DE" altLang="pt-BR" sz="2800" dirty="0">
              <a:solidFill>
                <a:schemeClr val="tx1"/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8FC2679-9041-281C-A46F-C62A9B86205B}"/>
              </a:ext>
            </a:extLst>
          </p:cNvPr>
          <p:cNvGrpSpPr/>
          <p:nvPr/>
        </p:nvGrpSpPr>
        <p:grpSpPr>
          <a:xfrm>
            <a:off x="8309610" y="46317"/>
            <a:ext cx="2925015" cy="937132"/>
            <a:chOff x="0" y="0"/>
            <a:chExt cx="2483283" cy="740227"/>
          </a:xfrm>
        </p:grpSpPr>
        <p:sp>
          <p:nvSpPr>
            <p:cNvPr id="12" name="Nuvem 11">
              <a:extLst>
                <a:ext uri="{FF2B5EF4-FFF2-40B4-BE49-F238E27FC236}">
                  <a16:creationId xmlns:a16="http://schemas.microsoft.com/office/drawing/2014/main" id="{C3746148-E055-7281-DA7C-CB5B9DBBAE05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3" name="Raio 12">
              <a:extLst>
                <a:ext uri="{FF2B5EF4-FFF2-40B4-BE49-F238E27FC236}">
                  <a16:creationId xmlns:a16="http://schemas.microsoft.com/office/drawing/2014/main" id="{5056B268-FF49-5A54-B632-D44F5D837881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4" name="CaixaDeTexto 5">
              <a:extLst>
                <a:ext uri="{FF2B5EF4-FFF2-40B4-BE49-F238E27FC236}">
                  <a16:creationId xmlns:a16="http://schemas.microsoft.com/office/drawing/2014/main" id="{D1582403-333F-4247-E22F-94453146B5EA}"/>
                </a:ext>
              </a:extLst>
            </p:cNvPr>
            <p:cNvSpPr txBox="1"/>
            <p:nvPr/>
          </p:nvSpPr>
          <p:spPr>
            <a:xfrm>
              <a:off x="214455" y="83835"/>
              <a:ext cx="1576007" cy="656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kern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Último assunto graças a Deus (e esse professor continua vivo)</a:t>
              </a:r>
              <a:endParaRPr lang="pt-BR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6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Q-Learning</a:t>
                </a: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</a:rPr>
                  <a:t>= Taxa de aprendizagem. 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Pode mudar de acordo com o estado, mais baixo em estados já visitados (pois o agente já tem uma noção da qualidade da ação e há pouco a aprender, mais altos em estados pouco visitados, pois o agente precisa aprender mais sobre ele 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 err="1">
                    <a:solidFill>
                      <a:schemeClr val="tx1"/>
                    </a:solidFill>
                  </a:rPr>
                  <a:t>Obs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: Valor 0 - não aprende nada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          Ideal entre 0,7 e 0,9</a:t>
                </a: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6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Q-Learning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Resultado 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(pode ser em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percentual):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ela 2">
            <a:extLst>
              <a:ext uri="{FF2B5EF4-FFF2-40B4-BE49-F238E27FC236}">
                <a16:creationId xmlns:a16="http://schemas.microsoft.com/office/drawing/2014/main" id="{C43CC458-F867-3F18-67CC-14EEE413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854669"/>
              </p:ext>
            </p:extLst>
          </p:nvPr>
        </p:nvGraphicFramePr>
        <p:xfrm>
          <a:off x="3533558" y="2283769"/>
          <a:ext cx="6662001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140">
                  <a:extLst>
                    <a:ext uri="{9D8B030D-6E8A-4147-A177-3AD203B41FA5}">
                      <a16:colId xmlns:a16="http://schemas.microsoft.com/office/drawing/2014/main" val="2826675429"/>
                    </a:ext>
                  </a:extLst>
                </a:gridCol>
                <a:gridCol w="1577412">
                  <a:extLst>
                    <a:ext uri="{9D8B030D-6E8A-4147-A177-3AD203B41FA5}">
                      <a16:colId xmlns:a16="http://schemas.microsoft.com/office/drawing/2014/main" val="2269485744"/>
                    </a:ext>
                  </a:extLst>
                </a:gridCol>
                <a:gridCol w="1954530">
                  <a:extLst>
                    <a:ext uri="{9D8B030D-6E8A-4147-A177-3AD203B41FA5}">
                      <a16:colId xmlns:a16="http://schemas.microsoft.com/office/drawing/2014/main" val="2169911488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140480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a</a:t>
                      </a:r>
                      <a:r>
                        <a:rPr lang="pt-BR" sz="2400" b="1" baseline="-250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a</a:t>
                      </a:r>
                      <a:r>
                        <a:rPr lang="pt-BR" sz="2400" b="1" baseline="-250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a</a:t>
                      </a:r>
                      <a:r>
                        <a:rPr lang="pt-BR" sz="2400" b="1" baseline="-250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60509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76045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04731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2099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45020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3808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035257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94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dirty="0" err="1">
                <a:solidFill>
                  <a:srgbClr val="FF0000"/>
                </a:solidFill>
              </a:rPr>
              <a:t>Q</a:t>
            </a:r>
            <a:r>
              <a:rPr lang="pt-BR" sz="2800" dirty="0">
                <a:solidFill>
                  <a:srgbClr val="FF0000"/>
                </a:solidFill>
              </a:rPr>
              <a:t>-Learning – Exemplo 1</a:t>
            </a:r>
          </a:p>
          <a:p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B174433-2939-4C32-203D-59A533113172}"/>
              </a:ext>
            </a:extLst>
          </p:cNvPr>
          <p:cNvSpPr/>
          <p:nvPr/>
        </p:nvSpPr>
        <p:spPr>
          <a:xfrm>
            <a:off x="6820810" y="1673552"/>
            <a:ext cx="5197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dirty="0"/>
              <a:t>Neste exemplo, o objetivo é sair da casa, ou seja, chegar ao local </a:t>
            </a:r>
            <a:r>
              <a:rPr lang="pt-BR" altLang="pt-BR" sz="2400" b="1" dirty="0">
                <a:solidFill>
                  <a:srgbClr val="FF0000"/>
                </a:solidFill>
              </a:rPr>
              <a:t>6</a:t>
            </a:r>
          </a:p>
          <a:p>
            <a:r>
              <a:rPr lang="pt-BR" sz="2400" dirty="0"/>
              <a:t>Para isso, serão atribuídos valores de recompensas assim:</a:t>
            </a:r>
          </a:p>
          <a:p>
            <a:endParaRPr lang="pt-BR" sz="2400" dirty="0"/>
          </a:p>
          <a:p>
            <a:r>
              <a:rPr lang="pt-BR" sz="2400" dirty="0"/>
              <a:t>-1 – Quando um local não tem ligação com outro (ou é o mesmo local)</a:t>
            </a:r>
          </a:p>
          <a:p>
            <a:endParaRPr lang="pt-BR" sz="2400" dirty="0"/>
          </a:p>
          <a:p>
            <a:r>
              <a:rPr lang="pt-BR" sz="2400" dirty="0"/>
              <a:t>0 – Caso possa se movimentar, mas não chega ao objetivo (sair da casa, local 6).</a:t>
            </a:r>
          </a:p>
          <a:p>
            <a:endParaRPr lang="pt-BR" sz="2400" dirty="0"/>
          </a:p>
          <a:p>
            <a:r>
              <a:rPr lang="pt-BR" sz="2400" dirty="0"/>
              <a:t>100 – Caso atinja o objetivo (local 6).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49CAEC3-40C3-7798-3CE3-598D0E1EAB95}"/>
              </a:ext>
            </a:extLst>
          </p:cNvPr>
          <p:cNvGrpSpPr/>
          <p:nvPr/>
        </p:nvGrpSpPr>
        <p:grpSpPr>
          <a:xfrm>
            <a:off x="319668" y="1787263"/>
            <a:ext cx="6487287" cy="4622192"/>
            <a:chOff x="319668" y="1787263"/>
            <a:chExt cx="6487287" cy="4622192"/>
          </a:xfrm>
        </p:grpSpPr>
        <p:pic>
          <p:nvPicPr>
            <p:cNvPr id="3" name="Imagem 2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4400239E-460A-548E-110F-5F7557330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6" name="Imagem 5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B1F732A8-C3DA-4228-9DA7-9510669A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37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Montamos a seguinte tabela onde linhas e colunas representam as salas e as células, os valores de recompensas: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3C6BA18E-5473-FADF-A231-ED81D7841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881242"/>
              </p:ext>
            </p:extLst>
          </p:nvPr>
        </p:nvGraphicFramePr>
        <p:xfrm>
          <a:off x="6007977" y="2957024"/>
          <a:ext cx="5909703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6061">
                  <a:extLst>
                    <a:ext uri="{9D8B030D-6E8A-4147-A177-3AD203B41FA5}">
                      <a16:colId xmlns:a16="http://schemas.microsoft.com/office/drawing/2014/main" val="2826675429"/>
                    </a:ext>
                  </a:extLst>
                </a:gridCol>
                <a:gridCol w="1088402">
                  <a:extLst>
                    <a:ext uri="{9D8B030D-6E8A-4147-A177-3AD203B41FA5}">
                      <a16:colId xmlns:a16="http://schemas.microsoft.com/office/drawing/2014/main" val="2169911488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140480632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608228868"/>
                    </a:ext>
                  </a:extLst>
                </a:gridCol>
                <a:gridCol w="765810">
                  <a:extLst>
                    <a:ext uri="{9D8B030D-6E8A-4147-A177-3AD203B41FA5}">
                      <a16:colId xmlns:a16="http://schemas.microsoft.com/office/drawing/2014/main" val="673834642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223894969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332097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Salas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</a:t>
                      </a:r>
                    </a:p>
                    <a:p>
                      <a:pPr algn="ctr"/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2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3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4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5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6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60509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76045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100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04731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2099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45020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100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3808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100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035257048"/>
                  </a:ext>
                </a:extLst>
              </a:tr>
            </a:tbl>
          </a:graphicData>
        </a:graphic>
      </p:graphicFrame>
      <p:grpSp>
        <p:nvGrpSpPr>
          <p:cNvPr id="10" name="Agrupar 9">
            <a:extLst>
              <a:ext uri="{FF2B5EF4-FFF2-40B4-BE49-F238E27FC236}">
                <a16:creationId xmlns:a16="http://schemas.microsoft.com/office/drawing/2014/main" id="{478FCBAA-F4A6-ACE8-2920-0181B432D9E4}"/>
              </a:ext>
            </a:extLst>
          </p:cNvPr>
          <p:cNvGrpSpPr/>
          <p:nvPr/>
        </p:nvGrpSpPr>
        <p:grpSpPr>
          <a:xfrm>
            <a:off x="589171" y="2773108"/>
            <a:ext cx="5258972" cy="3674584"/>
            <a:chOff x="319668" y="1787263"/>
            <a:chExt cx="6487287" cy="4622192"/>
          </a:xfrm>
        </p:grpSpPr>
        <p:pic>
          <p:nvPicPr>
            <p:cNvPr id="13" name="Imagem 12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D8F5438F-3EF7-50D8-91E3-A5B5F8E31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14" name="Imagem 13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E63A1BA4-058F-62E1-C372-516C2F0C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9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99D8DF-11BC-14EB-8C6F-59E6EB826022}"/>
              </a:ext>
            </a:extLst>
          </p:cNvPr>
          <p:cNvSpPr txBox="1"/>
          <p:nvPr/>
        </p:nvSpPr>
        <p:spPr>
          <a:xfrm>
            <a:off x="480060" y="1787263"/>
            <a:ext cx="10961370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Coloca as recompensas em uma </a:t>
            </a:r>
            <a:r>
              <a:rPr lang="pt-BR" b="1" dirty="0" err="1"/>
              <a:t>matrix</a:t>
            </a:r>
            <a:endParaRPr lang="pt-BR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 &lt;- matrix(c(-1, -1, -1, -1,   0,  -1,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-1, -1, -1,  0,  -1, 100,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-1, -1, -1,  0,  -1,  -1, 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-1,  0,  0, -1,   0,  -1,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0, -1, -1,  0,  -1, 100,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-1,  0, -1, -1,   0, 100),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byrow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### Carrega e executa o fonte de um algoritmo do </a:t>
            </a:r>
            <a:r>
              <a:rPr lang="pt-BR" b="1" dirty="0" err="1"/>
              <a:t>Q</a:t>
            </a:r>
            <a:r>
              <a:rPr lang="pt-BR" b="1" dirty="0"/>
              <a:t>-Learning</a:t>
            </a:r>
            <a:endParaRPr lang="pt-BR" dirty="0"/>
          </a:p>
          <a:p>
            <a:r>
              <a:rPr lang="en-US" dirty="0"/>
              <a:t>source("https://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NicoleRadziwill</a:t>
            </a:r>
            <a:r>
              <a:rPr lang="en-US" dirty="0"/>
              <a:t>/R-Functions/master/</a:t>
            </a:r>
            <a:r>
              <a:rPr lang="en-US" dirty="0" err="1"/>
              <a:t>qlearn.R</a:t>
            </a:r>
            <a:r>
              <a:rPr lang="en-US" dirty="0"/>
              <a:t>")</a:t>
            </a:r>
            <a:r>
              <a:rPr lang="pt-BR" dirty="0"/>
              <a:t> </a:t>
            </a:r>
          </a:p>
          <a:p>
            <a:r>
              <a:rPr lang="en-US" dirty="0"/>
              <a:t>results &lt;- </a:t>
            </a:r>
            <a:r>
              <a:rPr lang="en-US" dirty="0" err="1"/>
              <a:t>q.learn</a:t>
            </a:r>
            <a:r>
              <a:rPr lang="en-US" dirty="0"/>
              <a:t>(R,10000,alpha=0.1,gamma=0.8,tgt.state=6)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060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r>
              <a:rPr lang="pt-BR" sz="2800" b="1" dirty="0">
                <a:solidFill>
                  <a:schemeClr val="tx1"/>
                </a:solidFill>
              </a:rPr>
              <a:t>Leitura da linha 1 (Sala 1):</a:t>
            </a:r>
          </a:p>
          <a:p>
            <a:r>
              <a:rPr lang="pt-BR" sz="2800" dirty="0">
                <a:solidFill>
                  <a:schemeClr val="tx1"/>
                </a:solidFill>
              </a:rPr>
              <a:t>Estando na Sala 1: O maior valor da linha é 80 (da sala 5)</a:t>
            </a:r>
          </a:p>
          <a:p>
            <a:r>
              <a:rPr lang="pt-BR" sz="2800" dirty="0">
                <a:solidFill>
                  <a:schemeClr val="tx1"/>
                </a:solidFill>
              </a:rPr>
              <a:t>Indo para a Sala 5: O maior valor da linha é 100 (da saída 6)</a:t>
            </a:r>
          </a:p>
          <a:p>
            <a:r>
              <a:rPr lang="pt-BR" sz="2800" dirty="0">
                <a:solidFill>
                  <a:schemeClr val="tx1"/>
                </a:solidFill>
              </a:rPr>
              <a:t>Então o caminho saindo da sala 1 é: </a:t>
            </a:r>
            <a:r>
              <a:rPr lang="pt-BR" sz="2800" b="1" dirty="0">
                <a:solidFill>
                  <a:srgbClr val="00B050"/>
                </a:solidFill>
              </a:rPr>
              <a:t>Sala 1; Sala 5 e Sala 6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99D8DF-11BC-14EB-8C6F-59E6EB826022}"/>
              </a:ext>
            </a:extLst>
          </p:cNvPr>
          <p:cNvSpPr txBox="1"/>
          <p:nvPr/>
        </p:nvSpPr>
        <p:spPr>
          <a:xfrm>
            <a:off x="480060" y="1787263"/>
            <a:ext cx="513207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Mostra o resultado</a:t>
            </a:r>
            <a:endParaRPr lang="pt-BR" dirty="0"/>
          </a:p>
          <a:p>
            <a:r>
              <a:rPr lang="pt-BR" dirty="0"/>
              <a:t>round(</a:t>
            </a:r>
            <a:r>
              <a:rPr lang="pt-BR" dirty="0" err="1"/>
              <a:t>results</a:t>
            </a:r>
            <a:r>
              <a:rPr lang="pt-BR" dirty="0"/>
              <a:t>)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  [,1] [,2] [,3] [,4] [,5] [,6]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[1,]    0    0    0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[2,]    0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[3,]    0    0    0   64    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[4,]    0   80   51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[5,]   64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[6,]    0   80    0    0   80  100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E77E29-34D2-FE48-4BE7-DA81A2D5A60C}"/>
              </a:ext>
            </a:extLst>
          </p:cNvPr>
          <p:cNvGrpSpPr/>
          <p:nvPr/>
        </p:nvGrpSpPr>
        <p:grpSpPr>
          <a:xfrm>
            <a:off x="5619107" y="1114167"/>
            <a:ext cx="5775724" cy="3995751"/>
            <a:chOff x="319668" y="1787263"/>
            <a:chExt cx="6487287" cy="4622192"/>
          </a:xfrm>
        </p:grpSpPr>
        <p:pic>
          <p:nvPicPr>
            <p:cNvPr id="14" name="Imagem 13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BB81B7FD-0C64-CF85-F086-4C2EB8D0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15" name="Imagem 14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95284603-8F14-9083-3E0C-A9296E23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24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r>
              <a:rPr lang="pt-BR" sz="2800" b="1" dirty="0">
                <a:solidFill>
                  <a:schemeClr val="tx1"/>
                </a:solidFill>
              </a:rPr>
              <a:t>Leitura da linha 2 (Sala 2):</a:t>
            </a:r>
          </a:p>
          <a:p>
            <a:r>
              <a:rPr lang="pt-BR" sz="2800" dirty="0">
                <a:solidFill>
                  <a:schemeClr val="tx1"/>
                </a:solidFill>
              </a:rPr>
              <a:t>Estando na Sala 2: O maior valor da linha é 100 (da saída 6)</a:t>
            </a:r>
          </a:p>
          <a:p>
            <a:r>
              <a:rPr lang="pt-BR" sz="2800" dirty="0">
                <a:solidFill>
                  <a:schemeClr val="tx1"/>
                </a:solidFill>
              </a:rPr>
              <a:t>Então o caminho saindo da sala 2 é: </a:t>
            </a:r>
            <a:r>
              <a:rPr lang="pt-BR" sz="2800" b="1" dirty="0">
                <a:solidFill>
                  <a:srgbClr val="00B050"/>
                </a:solidFill>
              </a:rPr>
              <a:t>Sala 2, Sala 6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99D8DF-11BC-14EB-8C6F-59E6EB826022}"/>
              </a:ext>
            </a:extLst>
          </p:cNvPr>
          <p:cNvSpPr txBox="1"/>
          <p:nvPr/>
        </p:nvSpPr>
        <p:spPr>
          <a:xfrm>
            <a:off x="480060" y="1787263"/>
            <a:ext cx="513207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Mostra o resultado</a:t>
            </a:r>
            <a:endParaRPr lang="pt-BR" dirty="0"/>
          </a:p>
          <a:p>
            <a:r>
              <a:rPr lang="pt-BR" dirty="0"/>
              <a:t>round(</a:t>
            </a:r>
            <a:r>
              <a:rPr lang="pt-BR" dirty="0" err="1"/>
              <a:t>results</a:t>
            </a:r>
            <a:r>
              <a:rPr lang="pt-BR" dirty="0"/>
              <a:t>)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  [,1] [,2] [,3] [,4] [,5] [,6]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[1,]    0    0    0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[2,]    0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[3,]    0    0    0   64    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[4,]    0   80   51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[5,]   64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[6,]    0   80    0    0   80  100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E1ECB3F-54F5-EA46-9583-446ADB4609C1}"/>
              </a:ext>
            </a:extLst>
          </p:cNvPr>
          <p:cNvGrpSpPr/>
          <p:nvPr/>
        </p:nvGrpSpPr>
        <p:grpSpPr>
          <a:xfrm>
            <a:off x="5619107" y="1114167"/>
            <a:ext cx="5775724" cy="3995751"/>
            <a:chOff x="319668" y="1787263"/>
            <a:chExt cx="6487287" cy="4622192"/>
          </a:xfrm>
        </p:grpSpPr>
        <p:pic>
          <p:nvPicPr>
            <p:cNvPr id="14" name="Imagem 13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133611F4-357E-B7B7-9540-A91C3732F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15" name="Imagem 14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F3023108-45B2-01EB-0B0D-9AAAB7CB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0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r>
              <a:rPr lang="pt-BR" sz="2800" b="1" dirty="0">
                <a:solidFill>
                  <a:schemeClr val="tx1"/>
                </a:solidFill>
              </a:rPr>
              <a:t>Leitura da linha 3 (Sala 3):</a:t>
            </a:r>
          </a:p>
          <a:p>
            <a:r>
              <a:rPr lang="pt-BR" sz="2300" dirty="0">
                <a:solidFill>
                  <a:schemeClr val="tx1"/>
                </a:solidFill>
              </a:rPr>
              <a:t>Estando na Sala 3: O maior valor da linha é 64 (da sala 4)</a:t>
            </a:r>
          </a:p>
          <a:p>
            <a:r>
              <a:rPr lang="pt-BR" sz="2300" dirty="0">
                <a:solidFill>
                  <a:schemeClr val="tx1"/>
                </a:solidFill>
              </a:rPr>
              <a:t>Indo para a Sala 4: O maior valor da linha é 80 (das salas 2 e 5)</a:t>
            </a:r>
          </a:p>
          <a:p>
            <a:r>
              <a:rPr lang="pt-BR" sz="2300" dirty="0">
                <a:solidFill>
                  <a:schemeClr val="tx1"/>
                </a:solidFill>
              </a:rPr>
              <a:t>Indo para a Sala 2: O maior valor da linha é 100 (das saída 6) </a:t>
            </a:r>
          </a:p>
          <a:p>
            <a:r>
              <a:rPr lang="pt-BR" sz="2300" dirty="0">
                <a:solidFill>
                  <a:schemeClr val="tx1"/>
                </a:solidFill>
              </a:rPr>
              <a:t>Se for da sala 4 para a Sala 5: O maior valor da linha é 100 (das saída 6) </a:t>
            </a:r>
          </a:p>
          <a:p>
            <a:r>
              <a:rPr lang="pt-BR" sz="2300" dirty="0">
                <a:solidFill>
                  <a:schemeClr val="tx1"/>
                </a:solidFill>
              </a:rPr>
              <a:t>Então um caminho é: </a:t>
            </a:r>
            <a:r>
              <a:rPr lang="pt-BR" sz="2300" b="1" dirty="0">
                <a:solidFill>
                  <a:srgbClr val="00B050"/>
                </a:solidFill>
              </a:rPr>
              <a:t>Sala 3, Sala 4, Sala 2 e Sala 6</a:t>
            </a:r>
          </a:p>
          <a:p>
            <a:r>
              <a:rPr lang="pt-BR" sz="2300" dirty="0">
                <a:solidFill>
                  <a:schemeClr val="tx1"/>
                </a:solidFill>
              </a:rPr>
              <a:t>E outro caminho é: </a:t>
            </a:r>
            <a:r>
              <a:rPr lang="pt-BR" sz="2300" b="1" dirty="0">
                <a:solidFill>
                  <a:srgbClr val="00B050"/>
                </a:solidFill>
              </a:rPr>
              <a:t>Sala 3, Sala 4, Sala 5 e Sala 6</a:t>
            </a:r>
          </a:p>
          <a:p>
            <a:endParaRPr lang="pt-BR" sz="2000" b="1" dirty="0">
              <a:solidFill>
                <a:srgbClr val="00B05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99D8DF-11BC-14EB-8C6F-59E6EB826022}"/>
              </a:ext>
            </a:extLst>
          </p:cNvPr>
          <p:cNvSpPr txBox="1"/>
          <p:nvPr/>
        </p:nvSpPr>
        <p:spPr>
          <a:xfrm>
            <a:off x="400927" y="1731578"/>
            <a:ext cx="513207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Mostra o resultado</a:t>
            </a:r>
            <a:endParaRPr lang="pt-BR" dirty="0"/>
          </a:p>
          <a:p>
            <a:r>
              <a:rPr lang="pt-BR" dirty="0"/>
              <a:t>round(</a:t>
            </a:r>
            <a:r>
              <a:rPr lang="pt-BR" dirty="0" err="1"/>
              <a:t>results</a:t>
            </a:r>
            <a:r>
              <a:rPr lang="pt-BR" dirty="0"/>
              <a:t>)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  [,1] [,2] [,3] [,4] [,5] [,6]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[1,]    0    0    0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[2,]    0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[3,]    0    0    0   64    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[4,]    0   80   51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[5,]   64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[6,]    0   80    0    0   80  100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097CF98-7BCE-E32D-BF83-8D66D7BEF097}"/>
              </a:ext>
            </a:extLst>
          </p:cNvPr>
          <p:cNvGrpSpPr/>
          <p:nvPr/>
        </p:nvGrpSpPr>
        <p:grpSpPr>
          <a:xfrm>
            <a:off x="5673845" y="1114167"/>
            <a:ext cx="5720986" cy="3504725"/>
            <a:chOff x="319668" y="1787263"/>
            <a:chExt cx="6487287" cy="4622192"/>
          </a:xfrm>
        </p:grpSpPr>
        <p:pic>
          <p:nvPicPr>
            <p:cNvPr id="14" name="Imagem 13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320FFB1E-EF56-CFE0-C2FE-77DAD5E2B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15" name="Imagem 14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646DD30A-5F57-ED93-577B-9A3993AF4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675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r>
              <a:rPr lang="pt-BR" sz="2800" b="1" dirty="0">
                <a:solidFill>
                  <a:schemeClr val="tx1"/>
                </a:solidFill>
              </a:rPr>
              <a:t>Leitura da linha 5 (Sala 5):</a:t>
            </a:r>
          </a:p>
          <a:p>
            <a:r>
              <a:rPr lang="pt-BR" sz="2300" dirty="0">
                <a:solidFill>
                  <a:schemeClr val="tx1"/>
                </a:solidFill>
              </a:rPr>
              <a:t>Estando na Sala 5: O maior valor da linha é 100 (das saída 6) </a:t>
            </a:r>
          </a:p>
          <a:p>
            <a:r>
              <a:rPr lang="pt-BR" sz="2300" dirty="0">
                <a:solidFill>
                  <a:schemeClr val="tx1"/>
                </a:solidFill>
              </a:rPr>
              <a:t>Então o caminho é: </a:t>
            </a:r>
            <a:r>
              <a:rPr lang="pt-BR" sz="2300" b="1" dirty="0">
                <a:solidFill>
                  <a:srgbClr val="00B050"/>
                </a:solidFill>
              </a:rPr>
              <a:t>Sala 5 e Sala 6</a:t>
            </a:r>
          </a:p>
          <a:p>
            <a:endParaRPr lang="pt-BR" sz="2000" b="1" dirty="0">
              <a:solidFill>
                <a:srgbClr val="00B05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99D8DF-11BC-14EB-8C6F-59E6EB826022}"/>
              </a:ext>
            </a:extLst>
          </p:cNvPr>
          <p:cNvSpPr txBox="1"/>
          <p:nvPr/>
        </p:nvSpPr>
        <p:spPr>
          <a:xfrm>
            <a:off x="400927" y="1672963"/>
            <a:ext cx="513207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Mostra o resultado</a:t>
            </a:r>
            <a:endParaRPr lang="pt-BR" dirty="0"/>
          </a:p>
          <a:p>
            <a:r>
              <a:rPr lang="pt-BR" dirty="0"/>
              <a:t>round(</a:t>
            </a:r>
            <a:r>
              <a:rPr lang="pt-BR" dirty="0" err="1"/>
              <a:t>results</a:t>
            </a:r>
            <a:r>
              <a:rPr lang="pt-BR" dirty="0"/>
              <a:t>)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  [,1] [,2] [,3] [,4] [,5] [,6]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[1,]    0    0    0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[2,]    0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[3,]    0    0    0   64    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[4,]    0   80   51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[5,]   64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[6,]    0   80    0    0   80  100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375D814-C9E2-37D5-0672-C3DCF331E27A}"/>
              </a:ext>
            </a:extLst>
          </p:cNvPr>
          <p:cNvGrpSpPr/>
          <p:nvPr/>
        </p:nvGrpSpPr>
        <p:grpSpPr>
          <a:xfrm>
            <a:off x="5539974" y="1114167"/>
            <a:ext cx="5897004" cy="3574437"/>
            <a:chOff x="319668" y="1787263"/>
            <a:chExt cx="6487287" cy="4622192"/>
          </a:xfrm>
        </p:grpSpPr>
        <p:pic>
          <p:nvPicPr>
            <p:cNvPr id="14" name="Imagem 13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3B6E3E6E-32E2-3C20-1A6D-A505EA1FD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15" name="Imagem 14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A8D89C00-3FAC-D01C-078A-C4197C190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36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 – Exemplo 2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ela 2">
            <a:extLst>
              <a:ext uri="{FF2B5EF4-FFF2-40B4-BE49-F238E27FC236}">
                <a16:creationId xmlns:a16="http://schemas.microsoft.com/office/drawing/2014/main" id="{162D7C85-DE36-4170-916F-37D72AE16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211071"/>
              </p:ext>
            </p:extLst>
          </p:nvPr>
        </p:nvGraphicFramePr>
        <p:xfrm>
          <a:off x="384504" y="1832146"/>
          <a:ext cx="4988661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2887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1662887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1662887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12" name="Imagem 11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3C6EC512-8EB7-C5CC-456E-8E80704C7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12" y="5606751"/>
            <a:ext cx="764169" cy="550633"/>
          </a:xfrm>
          <a:prstGeom prst="rect">
            <a:avLst/>
          </a:prstGeom>
        </p:spPr>
      </p:pic>
      <p:pic>
        <p:nvPicPr>
          <p:cNvPr id="13" name="Imagem 1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B5F06B85-BBC0-8F69-7A2A-067DC862B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362" y="2609415"/>
            <a:ext cx="636270" cy="603001"/>
          </a:xfrm>
          <a:prstGeom prst="rect">
            <a:avLst/>
          </a:prstGeom>
        </p:spPr>
      </p:pic>
      <p:pic>
        <p:nvPicPr>
          <p:cNvPr id="14" name="Imagem 13" descr="Desenho de basquete&#10;&#10;Descrição gerada automaticamente com confiança baixa">
            <a:extLst>
              <a:ext uri="{FF2B5EF4-FFF2-40B4-BE49-F238E27FC236}">
                <a16:creationId xmlns:a16="http://schemas.microsoft.com/office/drawing/2014/main" id="{4321E68C-078E-CB30-6643-7596E8269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41" y="2450962"/>
            <a:ext cx="1011006" cy="761454"/>
          </a:xfrm>
          <a:prstGeom prst="rect">
            <a:avLst/>
          </a:prstGeom>
        </p:spPr>
      </p:pic>
      <p:pic>
        <p:nvPicPr>
          <p:cNvPr id="15" name="Imagem 1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690AF14-A2EC-B27D-04E5-88D1AB43F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76" y="3827992"/>
            <a:ext cx="856373" cy="797984"/>
          </a:xfrm>
          <a:prstGeom prst="rect">
            <a:avLst/>
          </a:prstGeom>
        </p:spPr>
      </p:pic>
      <p:pic>
        <p:nvPicPr>
          <p:cNvPr id="16" name="Imagem 1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6D6819D-FE2B-F985-AC98-502B7F1F9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46" y="3934896"/>
            <a:ext cx="764559" cy="712430"/>
          </a:xfrm>
          <a:prstGeom prst="rect">
            <a:avLst/>
          </a:prstGeom>
        </p:spPr>
      </p:pic>
      <p:graphicFrame>
        <p:nvGraphicFramePr>
          <p:cNvPr id="17" name="Tabela 2">
            <a:extLst>
              <a:ext uri="{FF2B5EF4-FFF2-40B4-BE49-F238E27FC236}">
                <a16:creationId xmlns:a16="http://schemas.microsoft.com/office/drawing/2014/main" id="{07AAFC34-585D-D748-2E12-0C7693140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309309"/>
              </p:ext>
            </p:extLst>
          </p:nvPr>
        </p:nvGraphicFramePr>
        <p:xfrm>
          <a:off x="5456623" y="1836330"/>
          <a:ext cx="6561689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593">
                  <a:extLst>
                    <a:ext uri="{9D8B030D-6E8A-4147-A177-3AD203B41FA5}">
                      <a16:colId xmlns:a16="http://schemas.microsoft.com/office/drawing/2014/main" val="2826675429"/>
                    </a:ext>
                  </a:extLst>
                </a:gridCol>
                <a:gridCol w="669561">
                  <a:extLst>
                    <a:ext uri="{9D8B030D-6E8A-4147-A177-3AD203B41FA5}">
                      <a16:colId xmlns:a16="http://schemas.microsoft.com/office/drawing/2014/main" val="2169911488"/>
                    </a:ext>
                  </a:extLst>
                </a:gridCol>
                <a:gridCol w="629602">
                  <a:extLst>
                    <a:ext uri="{9D8B030D-6E8A-4147-A177-3AD203B41FA5}">
                      <a16:colId xmlns:a16="http://schemas.microsoft.com/office/drawing/2014/main" val="140480632"/>
                    </a:ext>
                  </a:extLst>
                </a:gridCol>
                <a:gridCol w="595102">
                  <a:extLst>
                    <a:ext uri="{9D8B030D-6E8A-4147-A177-3AD203B41FA5}">
                      <a16:colId xmlns:a16="http://schemas.microsoft.com/office/drawing/2014/main" val="3608228868"/>
                    </a:ext>
                  </a:extLst>
                </a:gridCol>
                <a:gridCol w="491606">
                  <a:extLst>
                    <a:ext uri="{9D8B030D-6E8A-4147-A177-3AD203B41FA5}">
                      <a16:colId xmlns:a16="http://schemas.microsoft.com/office/drawing/2014/main" val="673834642"/>
                    </a:ext>
                  </a:extLst>
                </a:gridCol>
                <a:gridCol w="620977">
                  <a:extLst>
                    <a:ext uri="{9D8B030D-6E8A-4147-A177-3AD203B41FA5}">
                      <a16:colId xmlns:a16="http://schemas.microsoft.com/office/drawing/2014/main" val="2223894969"/>
                    </a:ext>
                  </a:extLst>
                </a:gridCol>
                <a:gridCol w="700812">
                  <a:extLst>
                    <a:ext uri="{9D8B030D-6E8A-4147-A177-3AD203B41FA5}">
                      <a16:colId xmlns:a16="http://schemas.microsoft.com/office/drawing/2014/main" val="3320971632"/>
                    </a:ext>
                  </a:extLst>
                </a:gridCol>
                <a:gridCol w="700812">
                  <a:extLst>
                    <a:ext uri="{9D8B030D-6E8A-4147-A177-3AD203B41FA5}">
                      <a16:colId xmlns:a16="http://schemas.microsoft.com/office/drawing/2014/main" val="1420165940"/>
                    </a:ext>
                  </a:extLst>
                </a:gridCol>
                <a:gridCol w="700812">
                  <a:extLst>
                    <a:ext uri="{9D8B030D-6E8A-4147-A177-3AD203B41FA5}">
                      <a16:colId xmlns:a16="http://schemas.microsoft.com/office/drawing/2014/main" val="708975315"/>
                    </a:ext>
                  </a:extLst>
                </a:gridCol>
                <a:gridCol w="700812">
                  <a:extLst>
                    <a:ext uri="{9D8B030D-6E8A-4147-A177-3AD203B41FA5}">
                      <a16:colId xmlns:a16="http://schemas.microsoft.com/office/drawing/2014/main" val="330038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9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60509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76045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04731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2099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45020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3808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03525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473564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6402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58726520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53D12666-00FE-054A-4EAF-90520F1335CF}"/>
              </a:ext>
            </a:extLst>
          </p:cNvPr>
          <p:cNvSpPr txBox="1"/>
          <p:nvPr/>
        </p:nvSpPr>
        <p:spPr>
          <a:xfrm>
            <a:off x="737035" y="1832145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1 (1,1)</a:t>
            </a:r>
            <a:endParaRPr lang="pt-BR" sz="2000" b="1" dirty="0">
              <a:solidFill>
                <a:srgbClr val="0070C0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B2501CC-D948-96B6-B9A7-2B96E4EAF18C}"/>
              </a:ext>
            </a:extLst>
          </p:cNvPr>
          <p:cNvSpPr txBox="1"/>
          <p:nvPr/>
        </p:nvSpPr>
        <p:spPr>
          <a:xfrm>
            <a:off x="2430567" y="1818989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2 (1,2)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4DE1AD-96DA-8694-9AC9-9CC94894BCD8}"/>
              </a:ext>
            </a:extLst>
          </p:cNvPr>
          <p:cNvSpPr txBox="1"/>
          <p:nvPr/>
        </p:nvSpPr>
        <p:spPr>
          <a:xfrm>
            <a:off x="4005336" y="1818989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3 (1,3)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4A78A2A-79CF-1917-9E0E-6296DF0DF076}"/>
              </a:ext>
            </a:extLst>
          </p:cNvPr>
          <p:cNvSpPr txBox="1"/>
          <p:nvPr/>
        </p:nvSpPr>
        <p:spPr>
          <a:xfrm>
            <a:off x="704055" y="339338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4 (2,1)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C65A435-65F8-A472-5215-09B8B405336D}"/>
              </a:ext>
            </a:extLst>
          </p:cNvPr>
          <p:cNvSpPr txBox="1"/>
          <p:nvPr/>
        </p:nvSpPr>
        <p:spPr>
          <a:xfrm>
            <a:off x="2408658" y="338718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5 (2,2)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D3851E7-4B0D-8B85-0099-4027A1669075}"/>
              </a:ext>
            </a:extLst>
          </p:cNvPr>
          <p:cNvSpPr txBox="1"/>
          <p:nvPr/>
        </p:nvSpPr>
        <p:spPr>
          <a:xfrm>
            <a:off x="3959214" y="3402391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6 (2,3)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3402DFC-75BC-48FE-D0D7-6FF0DF7627D5}"/>
              </a:ext>
            </a:extLst>
          </p:cNvPr>
          <p:cNvSpPr txBox="1"/>
          <p:nvPr/>
        </p:nvSpPr>
        <p:spPr>
          <a:xfrm>
            <a:off x="737035" y="489566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7 (3,1)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9A7502F-D7A2-134A-58B3-B407CF1C13F2}"/>
              </a:ext>
            </a:extLst>
          </p:cNvPr>
          <p:cNvSpPr txBox="1"/>
          <p:nvPr/>
        </p:nvSpPr>
        <p:spPr>
          <a:xfrm>
            <a:off x="2426226" y="489566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8 (3,2)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3F0F57D-0B4D-AD44-EA1B-999031512BAE}"/>
              </a:ext>
            </a:extLst>
          </p:cNvPr>
          <p:cNvSpPr txBox="1"/>
          <p:nvPr/>
        </p:nvSpPr>
        <p:spPr>
          <a:xfrm>
            <a:off x="3997505" y="4887952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9 (3,3)</a:t>
            </a:r>
          </a:p>
        </p:txBody>
      </p:sp>
    </p:spTree>
    <p:extLst>
      <p:ext uri="{BB962C8B-B14F-4D97-AF65-F5344CB8AC3E}">
        <p14:creationId xmlns:p14="http://schemas.microsoft.com/office/powerpoint/2010/main" val="162135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Tipos de Aprendizagem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rgbClr val="FF0000"/>
                </a:solidFill>
              </a:rPr>
              <a:t>Não Supervisionado</a:t>
            </a:r>
            <a:r>
              <a:rPr lang="pt-BR" altLang="pt-BR" sz="2800" dirty="0">
                <a:solidFill>
                  <a:schemeClr val="tx1"/>
                </a:solidFill>
              </a:rPr>
              <a:t>: Identifica características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Exemplo: 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Agrupamento: Agrupa classes por suas similaridades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Regras de Associação: Associa valores e identifica regras do tipo “se uma coisa acontece, então tal coisa acontece”</a:t>
            </a: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endParaRPr lang="de-DE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2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 – Exemplo 2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A69EAE-D4C9-5414-A676-B5E25D392D02}"/>
              </a:ext>
            </a:extLst>
          </p:cNvPr>
          <p:cNvSpPr txBox="1"/>
          <p:nvPr/>
        </p:nvSpPr>
        <p:spPr>
          <a:xfrm>
            <a:off x="480060" y="1787263"/>
            <a:ext cx="1096137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Coloca as recompensas em uma </a:t>
            </a:r>
            <a:r>
              <a:rPr lang="pt-BR" b="1" dirty="0" err="1"/>
              <a:t>matrix</a:t>
            </a:r>
            <a:endParaRPr lang="pt-BR" b="1" dirty="0"/>
          </a:p>
          <a:p>
            <a:r>
              <a:rPr lang="en-US" dirty="0"/>
              <a:t>R &lt;- matrix(c(10,0,-1,0,-1, -1, -1, -1, -1,10,0,6,-1,-10, -1, -1, -1, -1, -1,0,6, -1, -1,-10, -1, -1, -1,10, -1, -1,0,-10, -1,0, -1, -1, -1,0, -1,0,-10,-10, -1,0, -1, -1, -1, -1, -1,-10,-10, -1, -1,4, -1, -1, -1,0, -1, -1,0,0, -1, -1, -1, -1, -1,-10, -1,0,0,4, -1, -1, -1, -1, -1,-10, -1,0,4), </a:t>
            </a:r>
            <a:r>
              <a:rPr lang="en-US" dirty="0" err="1"/>
              <a:t>nrow</a:t>
            </a:r>
            <a:r>
              <a:rPr lang="en-US" dirty="0"/>
              <a:t>=9, </a:t>
            </a:r>
            <a:r>
              <a:rPr lang="en-US" dirty="0" err="1"/>
              <a:t>ncol</a:t>
            </a:r>
            <a:r>
              <a:rPr lang="en-US" dirty="0"/>
              <a:t>=9, </a:t>
            </a:r>
            <a:r>
              <a:rPr lang="en-US" dirty="0" err="1"/>
              <a:t>byrow</a:t>
            </a:r>
            <a:r>
              <a:rPr lang="en-US" dirty="0"/>
              <a:t>=TRUE)</a:t>
            </a:r>
            <a:endParaRPr lang="pt-BR" dirty="0"/>
          </a:p>
          <a:p>
            <a:endParaRPr lang="pt-BR" dirty="0"/>
          </a:p>
          <a:p>
            <a:r>
              <a:rPr lang="pt-BR" b="1" dirty="0"/>
              <a:t>### Carrega e executa o fonte de um algoritmo do </a:t>
            </a:r>
            <a:r>
              <a:rPr lang="pt-BR" b="1" dirty="0" err="1"/>
              <a:t>Q</a:t>
            </a:r>
            <a:r>
              <a:rPr lang="pt-BR" b="1" dirty="0"/>
              <a:t>-Learning</a:t>
            </a:r>
            <a:endParaRPr lang="pt-BR" dirty="0"/>
          </a:p>
          <a:p>
            <a:r>
              <a:rPr lang="en-US" dirty="0"/>
              <a:t>source("https://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NicoleRadziwill</a:t>
            </a:r>
            <a:r>
              <a:rPr lang="en-US" dirty="0"/>
              <a:t>/R-Functions/master/</a:t>
            </a:r>
            <a:r>
              <a:rPr lang="en-US" dirty="0" err="1"/>
              <a:t>qlearn.R</a:t>
            </a:r>
            <a:r>
              <a:rPr lang="en-US" dirty="0"/>
              <a:t>")</a:t>
            </a:r>
            <a:r>
              <a:rPr lang="pt-BR" dirty="0"/>
              <a:t> </a:t>
            </a:r>
          </a:p>
          <a:p>
            <a:r>
              <a:rPr lang="en-US" dirty="0"/>
              <a:t>results &lt;- </a:t>
            </a:r>
            <a:r>
              <a:rPr lang="en-US" dirty="0" err="1"/>
              <a:t>q.learn</a:t>
            </a:r>
            <a:r>
              <a:rPr lang="en-US" dirty="0"/>
              <a:t>(R,10000,alpha=0.1,gamma=0.8,tgt.state=1)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82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 – Exemplo 2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A2BC2B-EE0C-6705-ABBB-FC6F0A42A42D}"/>
              </a:ext>
            </a:extLst>
          </p:cNvPr>
          <p:cNvSpPr txBox="1"/>
          <p:nvPr/>
        </p:nvSpPr>
        <p:spPr>
          <a:xfrm>
            <a:off x="240364" y="1821263"/>
            <a:ext cx="7418070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Mostra o resultado</a:t>
            </a:r>
            <a:endParaRPr lang="pt-BR" dirty="0"/>
          </a:p>
          <a:p>
            <a:r>
              <a:rPr lang="pt-BR" dirty="0"/>
              <a:t>round(</a:t>
            </a:r>
            <a:r>
              <a:rPr lang="pt-BR" dirty="0" err="1"/>
              <a:t>results</a:t>
            </a:r>
            <a:r>
              <a:rPr lang="pt-BR" dirty="0"/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[,1] [,2] [,3] [,4] [,5] [,6] [,7] [,8] [,9]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[1,]  100   80    0   80    0    0    0    0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[2,]  100   80   76    0    0    0    0    0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[3,]    0   80   76    0    0    0    0    0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[4,]  100    0    0   80    0    0   64    0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[5,]    0   80    0   80    0    0    0   51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[6,]    0    0    0    0    0    0    0    0   49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[7,]    0    0    0   80    0    0   64   51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[8,]    0    0    0    0    0    0   64   51   49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[9,]    0    0    0    0    0    0    0   51   49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5E004090-6352-E2A6-A136-F53E83DE0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73529"/>
              </p:ext>
            </p:extLst>
          </p:nvPr>
        </p:nvGraphicFramePr>
        <p:xfrm>
          <a:off x="7783406" y="1832146"/>
          <a:ext cx="4139148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716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1379716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1379716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14" name="Imagem 1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9361256F-35BD-6EC3-2AEE-21646A18D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830" y="5336448"/>
            <a:ext cx="764169" cy="550633"/>
          </a:xfrm>
          <a:prstGeom prst="rect">
            <a:avLst/>
          </a:prstGeom>
        </p:spPr>
      </p:pic>
      <p:pic>
        <p:nvPicPr>
          <p:cNvPr id="15" name="Imagem 1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9ECD5E5F-5BB2-106D-76A9-B96A1E0B1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60" y="2322357"/>
            <a:ext cx="636270" cy="603001"/>
          </a:xfrm>
          <a:prstGeom prst="rect">
            <a:avLst/>
          </a:prstGeom>
        </p:spPr>
      </p:pic>
      <p:pic>
        <p:nvPicPr>
          <p:cNvPr id="16" name="Imagem 15" descr="Desenho de basquete&#10;&#10;Descrição gerada automaticamente com confiança baixa">
            <a:extLst>
              <a:ext uri="{FF2B5EF4-FFF2-40B4-BE49-F238E27FC236}">
                <a16:creationId xmlns:a16="http://schemas.microsoft.com/office/drawing/2014/main" id="{F61B33DF-877F-6B2E-CA42-C4C5AABC8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266" y="2255135"/>
            <a:ext cx="1011006" cy="761454"/>
          </a:xfrm>
          <a:prstGeom prst="rect">
            <a:avLst/>
          </a:prstGeom>
        </p:spPr>
      </p:pic>
      <p:pic>
        <p:nvPicPr>
          <p:cNvPr id="17" name="Imagem 1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4E2F1C24-5ECA-9174-F734-E741BE115F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95" y="3664260"/>
            <a:ext cx="856373" cy="797984"/>
          </a:xfrm>
          <a:prstGeom prst="rect">
            <a:avLst/>
          </a:prstGeom>
        </p:spPr>
      </p:pic>
      <p:pic>
        <p:nvPicPr>
          <p:cNvPr id="18" name="Imagem 1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BCB6DD5-1D0A-6A70-66DB-A244460DA8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466" y="3683414"/>
            <a:ext cx="764559" cy="7124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A8A8C64-1926-4E43-4055-7A7609D69756}"/>
              </a:ext>
            </a:extLst>
          </p:cNvPr>
          <p:cNvSpPr txBox="1"/>
          <p:nvPr/>
        </p:nvSpPr>
        <p:spPr>
          <a:xfrm>
            <a:off x="10938906" y="4856730"/>
            <a:ext cx="351368" cy="47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9</a:t>
            </a:r>
            <a:endParaRPr lang="pt-BR" b="1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CABF33-D098-AD88-61A4-4C6F222DBF2D}"/>
              </a:ext>
            </a:extLst>
          </p:cNvPr>
          <p:cNvSpPr txBox="1"/>
          <p:nvPr/>
        </p:nvSpPr>
        <p:spPr>
          <a:xfrm>
            <a:off x="9365624" y="4874783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8</a:t>
            </a:r>
            <a:endParaRPr lang="pt-BR" b="1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D7A8168-599A-1F5A-19AE-B262E1CF227F}"/>
              </a:ext>
            </a:extLst>
          </p:cNvPr>
          <p:cNvSpPr txBox="1"/>
          <p:nvPr/>
        </p:nvSpPr>
        <p:spPr>
          <a:xfrm>
            <a:off x="7771451" y="4874783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7</a:t>
            </a:r>
            <a:endParaRPr lang="pt-BR" b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9FA8098-E593-E908-A293-C74C8DC2B192}"/>
              </a:ext>
            </a:extLst>
          </p:cNvPr>
          <p:cNvSpPr txBox="1"/>
          <p:nvPr/>
        </p:nvSpPr>
        <p:spPr>
          <a:xfrm>
            <a:off x="10863431" y="3307887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6</a:t>
            </a:r>
            <a:endParaRPr lang="pt-BR" b="1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CF1075-26BB-40B0-27E8-62C06670510D}"/>
              </a:ext>
            </a:extLst>
          </p:cNvPr>
          <p:cNvSpPr txBox="1"/>
          <p:nvPr/>
        </p:nvSpPr>
        <p:spPr>
          <a:xfrm>
            <a:off x="9305066" y="3298591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5</a:t>
            </a:r>
            <a:endParaRPr lang="pt-BR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CAD7807-0B7B-5DC2-9E7B-DDD648AC08DD}"/>
              </a:ext>
            </a:extLst>
          </p:cNvPr>
          <p:cNvSpPr txBox="1"/>
          <p:nvPr/>
        </p:nvSpPr>
        <p:spPr>
          <a:xfrm>
            <a:off x="7783406" y="3336571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4</a:t>
            </a:r>
            <a:endParaRPr lang="pt-BR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EF2AAD-2A1C-91D8-76CC-7181639A676A}"/>
              </a:ext>
            </a:extLst>
          </p:cNvPr>
          <p:cNvSpPr txBox="1"/>
          <p:nvPr/>
        </p:nvSpPr>
        <p:spPr>
          <a:xfrm>
            <a:off x="10863431" y="1848051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3</a:t>
            </a:r>
            <a:endParaRPr lang="pt-BR" b="1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CBAEA8-725B-EE06-A2F0-380851AB0920}"/>
              </a:ext>
            </a:extLst>
          </p:cNvPr>
          <p:cNvSpPr txBox="1"/>
          <p:nvPr/>
        </p:nvSpPr>
        <p:spPr>
          <a:xfrm>
            <a:off x="9305066" y="1848051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2</a:t>
            </a:r>
            <a:endParaRPr lang="pt-BR" b="1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F0F2716-34BE-D9AF-5C41-B6DD5C038B64}"/>
              </a:ext>
            </a:extLst>
          </p:cNvPr>
          <p:cNvSpPr txBox="1"/>
          <p:nvPr/>
        </p:nvSpPr>
        <p:spPr>
          <a:xfrm>
            <a:off x="7783406" y="1832146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1</a:t>
            </a:r>
            <a:endParaRPr lang="pt-BR" b="1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225CF1E-F4DA-F70D-1B58-C70E13D3D3CC}"/>
              </a:ext>
            </a:extLst>
          </p:cNvPr>
          <p:cNvSpPr/>
          <p:nvPr/>
        </p:nvSpPr>
        <p:spPr>
          <a:xfrm>
            <a:off x="269446" y="5331339"/>
            <a:ext cx="7797584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Estando na posição 1 (linha 1): Maior valor da linha é 100 (ficar na posição 1)</a:t>
            </a:r>
          </a:p>
          <a:p>
            <a:r>
              <a:rPr lang="pt-BR" dirty="0"/>
              <a:t>Estando na posição 2 (linha 2): Maior valor da linha é 100 (ir para a posição 1)</a:t>
            </a:r>
          </a:p>
          <a:p>
            <a:r>
              <a:rPr lang="pt-BR" dirty="0"/>
              <a:t>Estando na posição 3 (linha 3): Maior valor da linha é 80 (ir para a posição 2)</a:t>
            </a:r>
          </a:p>
          <a:p>
            <a:r>
              <a:rPr lang="pt-BR" dirty="0"/>
              <a:t>Estando na posição 4 (linha 4): Maior valor da linha é 100 (ir para a posição 1)</a:t>
            </a:r>
          </a:p>
          <a:p>
            <a:r>
              <a:rPr lang="pt-BR" dirty="0"/>
              <a:t>Estando na posição 5 (linha 5): Maior valor da linha é 80 (ir para a posição 2 ou 4)</a:t>
            </a:r>
          </a:p>
          <a:p>
            <a:r>
              <a:rPr lang="pt-BR" dirty="0"/>
              <a:t>....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152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Q-Learning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No início do processo, o agente não conhece o ambiente e escolhe as ações aleatoriamente;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À medida que vai aprendendo e, para acelerar o processo de aprendizagem, é conveniente que vá fazendo escolhas com mais qualidade.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Então, no início do processo, o agente tem a abordagem de EXPLORAR o ambiente (</a:t>
            </a:r>
            <a:r>
              <a:rPr lang="pt-BR" altLang="pt-BR" sz="2800" b="1" dirty="0" err="1">
                <a:solidFill>
                  <a:srgbClr val="FF0000"/>
                </a:solidFill>
              </a:rPr>
              <a:t>Exploration</a:t>
            </a:r>
            <a:r>
              <a:rPr lang="pt-BR" altLang="pt-BR" sz="2800" dirty="0">
                <a:solidFill>
                  <a:schemeClr val="tx1"/>
                </a:solidFill>
              </a:rPr>
              <a:t>), onde toma ações mesmo que não tenha o maior valor de Q.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Com o tempo, começa a tomar ações que acelerem o processo de atingir o objetivo (</a:t>
            </a:r>
            <a:r>
              <a:rPr lang="pt-BR" altLang="pt-BR" sz="2800" b="1" dirty="0" err="1">
                <a:solidFill>
                  <a:srgbClr val="FF0000"/>
                </a:solidFill>
              </a:rPr>
              <a:t>Exploitation</a:t>
            </a:r>
            <a:r>
              <a:rPr lang="pt-BR" altLang="pt-BR" sz="2800" dirty="0">
                <a:solidFill>
                  <a:schemeClr val="tx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0815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Q-Learning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800" dirty="0" err="1">
                <a:solidFill>
                  <a:schemeClr val="tx1"/>
                </a:solidFill>
              </a:rPr>
              <a:t>Exploration</a:t>
            </a:r>
            <a:r>
              <a:rPr lang="pt-BR" sz="2800" dirty="0">
                <a:solidFill>
                  <a:schemeClr val="tx1"/>
                </a:solidFill>
              </a:rPr>
              <a:t> versus </a:t>
            </a:r>
            <a:r>
              <a:rPr lang="pt-BR" sz="2800" dirty="0" err="1">
                <a:solidFill>
                  <a:schemeClr val="tx1"/>
                </a:solidFill>
              </a:rPr>
              <a:t>Exploitation</a:t>
            </a:r>
            <a:r>
              <a:rPr lang="pt-BR" sz="2800" dirty="0">
                <a:solidFill>
                  <a:schemeClr val="tx1"/>
                </a:solidFill>
              </a:rPr>
              <a:t> é um dilema: 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800" dirty="0">
                <a:solidFill>
                  <a:schemeClr val="tx1"/>
                </a:solidFill>
              </a:rPr>
              <a:t>É melhor tomar a ação que retorna a maior recompensa ou buscar uma melhor? 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800" dirty="0">
                <a:solidFill>
                  <a:schemeClr val="tx1"/>
                </a:solidFill>
              </a:rPr>
              <a:t>Da mesma forma que na taxa de aprendizado, uma forma de contornar esse problema é mudar a probabilidade de decidir explorar o ambiente (explore) de acordo com a situação. 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800" dirty="0">
                <a:solidFill>
                  <a:schemeClr val="tx1"/>
                </a:solidFill>
              </a:rPr>
              <a:t>Conforme o ambiente é descoberto, se torna cada vez mais interessante agir de forma gulosa do que explorar em estados muito visitados, e vice-versa em estados pouco visitados.</a:t>
            </a:r>
            <a:endParaRPr lang="pt-BR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Q-Learning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ela 2">
            <a:extLst>
              <a:ext uri="{FF2B5EF4-FFF2-40B4-BE49-F238E27FC236}">
                <a16:creationId xmlns:a16="http://schemas.microsoft.com/office/drawing/2014/main" id="{30391DF1-AA2F-D92A-DD6A-E720958F61BF}"/>
              </a:ext>
            </a:extLst>
          </p:cNvPr>
          <p:cNvGraphicFramePr>
            <a:graphicFrameLocks noGrp="1"/>
          </p:cNvGraphicFramePr>
          <p:nvPr/>
        </p:nvGraphicFramePr>
        <p:xfrm>
          <a:off x="639227" y="1787263"/>
          <a:ext cx="4357370" cy="3435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474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871474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871474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  <a:gridCol w="871474">
                  <a:extLst>
                    <a:ext uri="{9D8B030D-6E8A-4147-A177-3AD203B41FA5}">
                      <a16:colId xmlns:a16="http://schemas.microsoft.com/office/drawing/2014/main" val="3668641893"/>
                    </a:ext>
                  </a:extLst>
                </a:gridCol>
                <a:gridCol w="871474">
                  <a:extLst>
                    <a:ext uri="{9D8B030D-6E8A-4147-A177-3AD203B41FA5}">
                      <a16:colId xmlns:a16="http://schemas.microsoft.com/office/drawing/2014/main" val="1813281614"/>
                    </a:ext>
                  </a:extLst>
                </a:gridCol>
              </a:tblGrid>
              <a:tr h="754981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75498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527456"/>
                  </a:ext>
                </a:extLst>
              </a:tr>
              <a:tr h="754981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851774">
                <a:tc>
                  <a:txBody>
                    <a:bodyPr/>
                    <a:lstStyle/>
                    <a:p>
                      <a:r>
                        <a:rPr lang="pt-BR" dirty="0"/>
                        <a:t>                      </a:t>
                      </a:r>
                    </a:p>
                    <a:p>
                      <a:r>
                        <a:rPr lang="pt-BR" dirty="0"/>
                        <a:t>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12" name="Imagem 11" descr="Ícone&#10;&#10;Descrição gerada automaticamente com confiança baixa">
            <a:extLst>
              <a:ext uri="{FF2B5EF4-FFF2-40B4-BE49-F238E27FC236}">
                <a16:creationId xmlns:a16="http://schemas.microsoft.com/office/drawing/2014/main" id="{6EDA56A1-CAC4-5746-F0BF-BE53A9634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11" y="1835926"/>
            <a:ext cx="542290" cy="799648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8F26154D-C0C9-3051-3ABC-744663E8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12" y="4458579"/>
            <a:ext cx="418831" cy="649910"/>
          </a:xfrm>
          <a:prstGeom prst="rect">
            <a:avLst/>
          </a:prstGeom>
        </p:spPr>
      </p:pic>
      <p:pic>
        <p:nvPicPr>
          <p:cNvPr id="14" name="Imagem 13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BBA79CAF-8778-7998-8BAD-035AC2AD5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8" y="3473590"/>
            <a:ext cx="767320" cy="83953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F2F141-093A-478B-A141-164EDA03B250}"/>
              </a:ext>
            </a:extLst>
          </p:cNvPr>
          <p:cNvSpPr txBox="1"/>
          <p:nvPr/>
        </p:nvSpPr>
        <p:spPr>
          <a:xfrm>
            <a:off x="4077126" y="1835926"/>
            <a:ext cx="71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-0,1</a:t>
            </a:r>
            <a:endParaRPr lang="pt-BR" sz="3600" b="1" dirty="0">
              <a:solidFill>
                <a:srgbClr val="FF0000"/>
              </a:solidFill>
            </a:endParaRPr>
          </a:p>
        </p:txBody>
      </p:sp>
      <p:pic>
        <p:nvPicPr>
          <p:cNvPr id="16" name="Imagem 15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7F2E5503-FB1B-B9E2-7590-9CBFF13165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0" y="3473590"/>
            <a:ext cx="767320" cy="83953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BE78CC2-148F-2AD4-3333-D329BBC2FC82}"/>
              </a:ext>
            </a:extLst>
          </p:cNvPr>
          <p:cNvSpPr txBox="1"/>
          <p:nvPr/>
        </p:nvSpPr>
        <p:spPr>
          <a:xfrm>
            <a:off x="2655018" y="1796663"/>
            <a:ext cx="71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-0,1</a:t>
            </a:r>
            <a:endParaRPr lang="pt-BR" sz="3600" b="1" dirty="0">
              <a:solidFill>
                <a:srgbClr val="FF0000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4F665B0-9D4C-860C-31D3-7B5F20B0FC0F}"/>
              </a:ext>
            </a:extLst>
          </p:cNvPr>
          <p:cNvSpPr txBox="1"/>
          <p:nvPr/>
        </p:nvSpPr>
        <p:spPr>
          <a:xfrm>
            <a:off x="3218222" y="2658858"/>
            <a:ext cx="71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0,8</a:t>
            </a:r>
            <a:endParaRPr lang="pt-BR" sz="3600" b="1" dirty="0">
              <a:solidFill>
                <a:srgbClr val="FF000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B4DB77-7439-3A20-3181-BD9AEBE3FF19}"/>
              </a:ext>
            </a:extLst>
          </p:cNvPr>
          <p:cNvSpPr/>
          <p:nvPr/>
        </p:nvSpPr>
        <p:spPr>
          <a:xfrm>
            <a:off x="5144421" y="1673552"/>
            <a:ext cx="68738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dirty="0"/>
              <a:t>Suponha  que após muitos episódios, o agente já  tenha aprendido bastante e, ao cair neste lugar, sabe que a melhor opção é ir para baixo (0,8).</a:t>
            </a:r>
          </a:p>
          <a:p>
            <a:endParaRPr lang="pt-BR" sz="2400" dirty="0"/>
          </a:p>
          <a:p>
            <a:r>
              <a:rPr lang="pt-BR" sz="2400" dirty="0"/>
              <a:t>Porém, ele pode estar em um ponto onde acha que o melhor caminho (por enquanto), é virar à sua esquerda a partir do anterior, ou seja, fazer o </a:t>
            </a:r>
            <a:r>
              <a:rPr lang="pt-BR" sz="2400" b="1" dirty="0">
                <a:solidFill>
                  <a:srgbClr val="FF0000"/>
                </a:solidFill>
              </a:rPr>
              <a:t>caminho A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dirty="0"/>
              <a:t>Se o agente parar de fazer exploração, ele nunca vai descobrir que existe um caminho melhor ainda, o </a:t>
            </a:r>
            <a:r>
              <a:rPr lang="pt-BR" sz="2400" b="1" dirty="0">
                <a:solidFill>
                  <a:srgbClr val="00B050"/>
                </a:solidFill>
              </a:rPr>
              <a:t>caminho B</a:t>
            </a:r>
            <a:r>
              <a:rPr lang="pt-BR" sz="2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56F29BC0-AA96-26BE-4A88-F3B7FCB54EE2}"/>
                  </a:ext>
                </a:extLst>
              </p14:cNvPr>
              <p14:cNvContentPartPr/>
              <p14:nvPr/>
            </p14:nvContentPartPr>
            <p14:xfrm>
              <a:off x="1355580" y="3192660"/>
              <a:ext cx="3326760" cy="195840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56F29BC0-AA96-26BE-4A88-F3B7FCB54E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6940" y="3184020"/>
                <a:ext cx="3344400" cy="19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D093EDD2-D54A-580E-4B23-C62C7E7FE0F5}"/>
                  </a:ext>
                </a:extLst>
              </p14:cNvPr>
              <p14:cNvContentPartPr/>
              <p14:nvPr/>
            </p14:nvContentPartPr>
            <p14:xfrm>
              <a:off x="1338990" y="3370873"/>
              <a:ext cx="2281680" cy="13532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D093EDD2-D54A-580E-4B23-C62C7E7FE0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0350" y="3362233"/>
                <a:ext cx="2299320" cy="13708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553CB508-07A2-84BC-B31E-4FCFA67A7EFE}"/>
              </a:ext>
            </a:extLst>
          </p:cNvPr>
          <p:cNvSpPr txBox="1"/>
          <p:nvPr/>
        </p:nvSpPr>
        <p:spPr>
          <a:xfrm>
            <a:off x="4271349" y="2920847"/>
            <a:ext cx="71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A</a:t>
            </a:r>
            <a:endParaRPr lang="pt-BR" sz="3600" b="1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CDED775-2B64-78E7-DEBD-B5F713612340}"/>
              </a:ext>
            </a:extLst>
          </p:cNvPr>
          <p:cNvSpPr txBox="1"/>
          <p:nvPr/>
        </p:nvSpPr>
        <p:spPr>
          <a:xfrm>
            <a:off x="3009832" y="3754958"/>
            <a:ext cx="71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rgbClr val="00B050"/>
                </a:solidFill>
              </a:rPr>
              <a:t>B</a:t>
            </a:r>
            <a:endParaRPr lang="pt-BR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6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Q-Learning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Então, não é aconselhável “desligar” totalmente a exploração.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O parâmetro colocado nos algoritmos que baliza </a:t>
                </a:r>
                <a:r>
                  <a:rPr lang="pt-BR" altLang="pt-BR" sz="2800" i="1" dirty="0" err="1">
                    <a:solidFill>
                      <a:schemeClr val="tx1"/>
                    </a:solidFill>
                  </a:rPr>
                  <a:t>Exploration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x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pt-BR" altLang="pt-BR" sz="2800" i="1" dirty="0" err="1">
                    <a:solidFill>
                      <a:schemeClr val="tx1"/>
                    </a:solidFill>
                  </a:rPr>
                  <a:t>Exploitation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 é chamado de fator de exploração e é dado por: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𝑔𝑟𝑒𝑒𝑑𝑦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𝑚𝑜𝑣𝑖𝑚𝑒𝑛𝑡𝑜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𝑟𝑎𝑛𝑑</m:t>
                              </m:r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ô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𝑚𝑖𝑐𝑜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𝑒𝑥𝑝𝑙𝑜𝑟𝑎</m:t>
                              </m:r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ç</m:t>
                              </m:r>
                              <m:r>
                                <a:rPr lang="pt-BR" altLang="pt-B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ã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e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𝑎𝑟𝑔𝑀𝑎𝑥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pt-BR" altLang="pt-B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altLang="pt-B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altLang="pt-B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altLang="pt-B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𝑐𝑎𝑠𝑜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𝑐𝑜𝑛𝑡𝑟</m:t>
                              </m:r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á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𝑟𝑖𝑜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Ou seja, movimentos de exploração randômico até um certo momento, escolhas baseadas nos valores de 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Q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 quando maior que o fator. No primeiro caso, é </a:t>
                </a:r>
                <a:r>
                  <a:rPr lang="pt-BR" altLang="pt-BR" sz="2800" i="1" dirty="0" err="1">
                    <a:solidFill>
                      <a:schemeClr val="tx1"/>
                    </a:solidFill>
                  </a:rPr>
                  <a:t>Exploration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, no segundo, </a:t>
                </a:r>
                <a:r>
                  <a:rPr lang="pt-BR" altLang="pt-BR" sz="2800" i="1" dirty="0" err="1">
                    <a:solidFill>
                      <a:schemeClr val="tx1"/>
                    </a:solidFill>
                  </a:rPr>
                  <a:t>Exploitation</a:t>
                </a:r>
                <a:endParaRPr lang="pt-BR" altLang="pt-BR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 b="-1708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42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Q-Learning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Observação: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Na vida, fazemos bem isso, quando somos mais novos e não conhecemos bem o mundo e as consequências dos nossos atos, fazemos mais experiências, fazemos escolhas sem pensar muito, arriscamos mais (</a:t>
            </a:r>
            <a:r>
              <a:rPr lang="pt-BR" altLang="pt-BR" sz="2800" dirty="0" err="1">
                <a:solidFill>
                  <a:schemeClr val="tx1"/>
                </a:solidFill>
              </a:rPr>
              <a:t>Exploration</a:t>
            </a:r>
            <a:r>
              <a:rPr lang="pt-BR" altLang="pt-BR" sz="2800" dirty="0">
                <a:solidFill>
                  <a:schemeClr val="tx1"/>
                </a:solidFill>
              </a:rPr>
              <a:t>).</a:t>
            </a:r>
            <a:endParaRPr lang="pt-BR" altLang="pt-BR" sz="2800" i="1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i="1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Na medida que aprendemos (levamos pau), deixamos de tomar certas ações que sabemos quais serão as consequências.</a:t>
            </a:r>
          </a:p>
        </p:txBody>
      </p:sp>
    </p:spTree>
    <p:extLst>
      <p:ext uri="{BB962C8B-B14F-4D97-AF65-F5344CB8AC3E}">
        <p14:creationId xmlns:p14="http://schemas.microsoft.com/office/powerpoint/2010/main" val="193525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 – Exemplo 2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ela 2">
            <a:extLst>
              <a:ext uri="{FF2B5EF4-FFF2-40B4-BE49-F238E27FC236}">
                <a16:creationId xmlns:a16="http://schemas.microsoft.com/office/drawing/2014/main" id="{162D7C85-DE36-4170-916F-37D72AE1621D}"/>
              </a:ext>
            </a:extLst>
          </p:cNvPr>
          <p:cNvGraphicFramePr>
            <a:graphicFrameLocks noGrp="1"/>
          </p:cNvGraphicFramePr>
          <p:nvPr/>
        </p:nvGraphicFramePr>
        <p:xfrm>
          <a:off x="384504" y="1832146"/>
          <a:ext cx="4988661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2887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1662887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1662887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12" name="Imagem 11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3C6EC512-8EB7-C5CC-456E-8E80704C7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12" y="5606751"/>
            <a:ext cx="764169" cy="550633"/>
          </a:xfrm>
          <a:prstGeom prst="rect">
            <a:avLst/>
          </a:prstGeom>
        </p:spPr>
      </p:pic>
      <p:pic>
        <p:nvPicPr>
          <p:cNvPr id="13" name="Imagem 1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B5F06B85-BBC0-8F69-7A2A-067DC862B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362" y="2609415"/>
            <a:ext cx="636270" cy="603001"/>
          </a:xfrm>
          <a:prstGeom prst="rect">
            <a:avLst/>
          </a:prstGeom>
        </p:spPr>
      </p:pic>
      <p:pic>
        <p:nvPicPr>
          <p:cNvPr id="14" name="Imagem 13" descr="Desenho de basquete&#10;&#10;Descrição gerada automaticamente com confiança baixa">
            <a:extLst>
              <a:ext uri="{FF2B5EF4-FFF2-40B4-BE49-F238E27FC236}">
                <a16:creationId xmlns:a16="http://schemas.microsoft.com/office/drawing/2014/main" id="{4321E68C-078E-CB30-6643-7596E8269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41" y="2450962"/>
            <a:ext cx="1011006" cy="761454"/>
          </a:xfrm>
          <a:prstGeom prst="rect">
            <a:avLst/>
          </a:prstGeom>
        </p:spPr>
      </p:pic>
      <p:pic>
        <p:nvPicPr>
          <p:cNvPr id="15" name="Imagem 1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690AF14-A2EC-B27D-04E5-88D1AB43F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76" y="3827992"/>
            <a:ext cx="856373" cy="797984"/>
          </a:xfrm>
          <a:prstGeom prst="rect">
            <a:avLst/>
          </a:prstGeom>
        </p:spPr>
      </p:pic>
      <p:pic>
        <p:nvPicPr>
          <p:cNvPr id="16" name="Imagem 1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6D6819D-FE2B-F985-AC98-502B7F1F9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46" y="3934896"/>
            <a:ext cx="764559" cy="71243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3D12666-00FE-054A-4EAF-90520F1335CF}"/>
              </a:ext>
            </a:extLst>
          </p:cNvPr>
          <p:cNvSpPr txBox="1"/>
          <p:nvPr/>
        </p:nvSpPr>
        <p:spPr>
          <a:xfrm>
            <a:off x="737035" y="1832145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1 (1,1)</a:t>
            </a:r>
            <a:endParaRPr lang="pt-BR" sz="2000" b="1" dirty="0">
              <a:solidFill>
                <a:srgbClr val="0070C0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B2501CC-D948-96B6-B9A7-2B96E4EAF18C}"/>
              </a:ext>
            </a:extLst>
          </p:cNvPr>
          <p:cNvSpPr txBox="1"/>
          <p:nvPr/>
        </p:nvSpPr>
        <p:spPr>
          <a:xfrm>
            <a:off x="2430567" y="1818989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2 (1,2)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4DE1AD-96DA-8694-9AC9-9CC94894BCD8}"/>
              </a:ext>
            </a:extLst>
          </p:cNvPr>
          <p:cNvSpPr txBox="1"/>
          <p:nvPr/>
        </p:nvSpPr>
        <p:spPr>
          <a:xfrm>
            <a:off x="4005336" y="1818989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3 (1,3)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4A78A2A-79CF-1917-9E0E-6296DF0DF076}"/>
              </a:ext>
            </a:extLst>
          </p:cNvPr>
          <p:cNvSpPr txBox="1"/>
          <p:nvPr/>
        </p:nvSpPr>
        <p:spPr>
          <a:xfrm>
            <a:off x="704055" y="339338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4 (2,1)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C65A435-65F8-A472-5215-09B8B405336D}"/>
              </a:ext>
            </a:extLst>
          </p:cNvPr>
          <p:cNvSpPr txBox="1"/>
          <p:nvPr/>
        </p:nvSpPr>
        <p:spPr>
          <a:xfrm>
            <a:off x="2408658" y="338718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5 (2,2)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D3851E7-4B0D-8B85-0099-4027A1669075}"/>
              </a:ext>
            </a:extLst>
          </p:cNvPr>
          <p:cNvSpPr txBox="1"/>
          <p:nvPr/>
        </p:nvSpPr>
        <p:spPr>
          <a:xfrm>
            <a:off x="3959214" y="3402391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6 (2,3)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3402DFC-75BC-48FE-D0D7-6FF0DF7627D5}"/>
              </a:ext>
            </a:extLst>
          </p:cNvPr>
          <p:cNvSpPr txBox="1"/>
          <p:nvPr/>
        </p:nvSpPr>
        <p:spPr>
          <a:xfrm>
            <a:off x="737035" y="489566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7 (3,1)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9A7502F-D7A2-134A-58B3-B407CF1C13F2}"/>
              </a:ext>
            </a:extLst>
          </p:cNvPr>
          <p:cNvSpPr txBox="1"/>
          <p:nvPr/>
        </p:nvSpPr>
        <p:spPr>
          <a:xfrm>
            <a:off x="2426226" y="489566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8 (3,2)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3F0F57D-0B4D-AD44-EA1B-999031512BAE}"/>
              </a:ext>
            </a:extLst>
          </p:cNvPr>
          <p:cNvSpPr txBox="1"/>
          <p:nvPr/>
        </p:nvSpPr>
        <p:spPr>
          <a:xfrm>
            <a:off x="3997505" y="4887952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9 (3,3)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2F02C6-8BCC-8CC4-5025-5EBC119236F8}"/>
              </a:ext>
            </a:extLst>
          </p:cNvPr>
          <p:cNvSpPr txBox="1"/>
          <p:nvPr/>
        </p:nvSpPr>
        <p:spPr>
          <a:xfrm>
            <a:off x="5875020" y="2091690"/>
            <a:ext cx="4914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Implementação em </a:t>
            </a:r>
            <a:r>
              <a:rPr lang="pt-BR" dirty="0" err="1"/>
              <a:t>pyton</a:t>
            </a:r>
            <a:endParaRPr lang="pt-BR" dirty="0"/>
          </a:p>
          <a:p>
            <a:endParaRPr lang="pt-BR" dirty="0"/>
          </a:p>
          <a:p>
            <a:r>
              <a:rPr lang="pt-BR" dirty="0"/>
              <a:t>1.000 episódios</a:t>
            </a:r>
          </a:p>
          <a:p>
            <a:endParaRPr lang="pt-BR" dirty="0"/>
          </a:p>
          <a:p>
            <a:r>
              <a:rPr lang="pt-BR" dirty="0"/>
              <a:t>90% </a:t>
            </a:r>
            <a:r>
              <a:rPr lang="pt-BR" dirty="0" err="1"/>
              <a:t>exploration</a:t>
            </a:r>
            <a:endParaRPr lang="pt-BR" dirty="0"/>
          </a:p>
          <a:p>
            <a:r>
              <a:rPr lang="pt-BR" dirty="0"/>
              <a:t>10% </a:t>
            </a:r>
            <a:r>
              <a:rPr lang="pt-BR" dirty="0" err="1"/>
              <a:t>explotation</a:t>
            </a:r>
            <a:endParaRPr lang="pt-BR" dirty="0"/>
          </a:p>
          <a:p>
            <a:endParaRPr lang="pt-BR" dirty="0"/>
          </a:p>
          <a:p>
            <a:r>
              <a:rPr lang="pt-BR" dirty="0"/>
              <a:t>Print dos últimos 110 cálculos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q-learning-test.py</a:t>
            </a:r>
            <a:r>
              <a:rPr lang="pt-BR" dirty="0"/>
              <a:t> (</a:t>
            </a:r>
            <a:r>
              <a:rPr lang="pt-BR" dirty="0" err="1"/>
              <a:t>python</a:t>
            </a:r>
            <a:r>
              <a:rPr lang="pt-BR" dirty="0"/>
              <a:t> </a:t>
            </a:r>
            <a:r>
              <a:rPr lang="pt-BR" dirty="0" err="1"/>
              <a:t>launcher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88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Outros algoritmos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SARSA: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Se utiliza somente da última ação realizada para determinar o valor de Q. 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Sua fórmula difere um pouco do </a:t>
            </a:r>
            <a:r>
              <a:rPr lang="pt-BR" altLang="pt-BR" sz="2800" dirty="0" err="1">
                <a:solidFill>
                  <a:schemeClr val="tx1"/>
                </a:solidFill>
              </a:rPr>
              <a:t>Q-learning</a:t>
            </a: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pic>
        <p:nvPicPr>
          <p:cNvPr id="3" name="Imagem 2" descr="Texto&#10;&#10;Descrição gerada automaticamente com confiança média">
            <a:extLst>
              <a:ext uri="{FF2B5EF4-FFF2-40B4-BE49-F238E27FC236}">
                <a16:creationId xmlns:a16="http://schemas.microsoft.com/office/drawing/2014/main" id="{A7CED038-515A-CAFE-DACD-D77094F67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95" y="3875453"/>
            <a:ext cx="7785100" cy="149860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192367E-529E-05C2-99AB-5D88E69D75A4}"/>
              </a:ext>
            </a:extLst>
          </p:cNvPr>
          <p:cNvCxnSpPr/>
          <p:nvPr/>
        </p:nvCxnSpPr>
        <p:spPr>
          <a:xfrm flipH="1">
            <a:off x="5298831" y="3727938"/>
            <a:ext cx="3856892" cy="53926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49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8000" b="1" dirty="0">
              <a:solidFill>
                <a:srgbClr val="FF0000"/>
              </a:solidFill>
            </a:endParaRPr>
          </a:p>
          <a:p>
            <a:pPr algn="ctr"/>
            <a:r>
              <a:rPr lang="pt-BR" sz="8000" b="1" dirty="0">
                <a:solidFill>
                  <a:srgbClr val="FF0000"/>
                </a:solidFill>
              </a:rPr>
              <a:t>E ACABOU  !!!!!!!</a:t>
            </a:r>
          </a:p>
          <a:p>
            <a:pPr algn="ctr"/>
            <a:endParaRPr lang="pt-BR" sz="8000" b="1" dirty="0">
              <a:solidFill>
                <a:srgbClr val="FF0000"/>
              </a:solidFill>
            </a:endParaRPr>
          </a:p>
          <a:p>
            <a:pPr algn="ctr"/>
            <a:r>
              <a:rPr lang="pt-BR" sz="8000" b="1" dirty="0">
                <a:solidFill>
                  <a:srgbClr val="FF0000"/>
                </a:solidFill>
              </a:rPr>
              <a:t>TUDO!!!!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4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Tipos de Aprendizagem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rgbClr val="FF0000"/>
                </a:solidFill>
              </a:rPr>
              <a:t>Por reforço</a:t>
            </a:r>
            <a:r>
              <a:rPr lang="pt-BR" altLang="pt-BR" sz="2800" dirty="0">
                <a:solidFill>
                  <a:schemeClr val="tx1"/>
                </a:solidFill>
              </a:rPr>
              <a:t>: Aprende com erros e acertos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de-DE" altLang="pt-BR" sz="2800" dirty="0">
                <a:solidFill>
                  <a:schemeClr val="tx1"/>
                </a:solidFill>
              </a:rPr>
              <a:t>Procura </a:t>
            </a:r>
            <a:r>
              <a:rPr lang="de-DE" altLang="pt-BR" sz="2800" dirty="0" err="1">
                <a:solidFill>
                  <a:schemeClr val="tx1"/>
                </a:solidFill>
              </a:rPr>
              <a:t>aprender</a:t>
            </a:r>
            <a:r>
              <a:rPr lang="de-DE" altLang="pt-BR" sz="2800" dirty="0">
                <a:solidFill>
                  <a:schemeClr val="tx1"/>
                </a:solidFill>
              </a:rPr>
              <a:t> a </a:t>
            </a:r>
            <a:r>
              <a:rPr lang="de-DE" altLang="pt-BR" sz="2800" dirty="0" err="1">
                <a:solidFill>
                  <a:schemeClr val="tx1"/>
                </a:solidFill>
              </a:rPr>
              <a:t>atingir</a:t>
            </a:r>
            <a:r>
              <a:rPr lang="de-DE" altLang="pt-BR" sz="2800" dirty="0">
                <a:solidFill>
                  <a:schemeClr val="tx1"/>
                </a:solidFill>
              </a:rPr>
              <a:t> um </a:t>
            </a:r>
            <a:r>
              <a:rPr lang="de-DE" altLang="pt-BR" sz="2800" dirty="0" err="1">
                <a:solidFill>
                  <a:schemeClr val="tx1"/>
                </a:solidFill>
              </a:rPr>
              <a:t>determinado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objetivo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pela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exploração</a:t>
            </a:r>
            <a:r>
              <a:rPr lang="de-DE" altLang="pt-BR" sz="2800" dirty="0">
                <a:solidFill>
                  <a:schemeClr val="tx1"/>
                </a:solidFill>
              </a:rPr>
              <a:t> do ambiente.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de-DE" altLang="pt-BR" sz="2800" dirty="0">
                <a:solidFill>
                  <a:schemeClr val="tx1"/>
                </a:solidFill>
              </a:rPr>
              <a:t>O </a:t>
            </a:r>
            <a:r>
              <a:rPr lang="de-DE" altLang="pt-BR" sz="2800" dirty="0" err="1">
                <a:solidFill>
                  <a:schemeClr val="tx1"/>
                </a:solidFill>
              </a:rPr>
              <a:t>resultado</a:t>
            </a:r>
            <a:r>
              <a:rPr lang="de-DE" altLang="pt-BR" sz="2800" dirty="0">
                <a:solidFill>
                  <a:schemeClr val="tx1"/>
                </a:solidFill>
              </a:rPr>
              <a:t> de </a:t>
            </a:r>
            <a:r>
              <a:rPr lang="de-DE" altLang="pt-BR" sz="2800" dirty="0" err="1">
                <a:solidFill>
                  <a:schemeClr val="tx1"/>
                </a:solidFill>
              </a:rPr>
              <a:t>uma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tentativa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serve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como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recompensa</a:t>
            </a:r>
            <a:r>
              <a:rPr lang="de-DE" altLang="pt-BR" sz="2800" dirty="0">
                <a:solidFill>
                  <a:schemeClr val="tx1"/>
                </a:solidFill>
              </a:rPr>
              <a:t> (</a:t>
            </a:r>
            <a:r>
              <a:rPr lang="de-DE" altLang="pt-BR" sz="2800" dirty="0" err="1">
                <a:solidFill>
                  <a:schemeClr val="tx1"/>
                </a:solidFill>
              </a:rPr>
              <a:t>ou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punição</a:t>
            </a:r>
            <a:r>
              <a:rPr lang="de-DE" altLang="pt-BR" sz="2800" dirty="0">
                <a:solidFill>
                  <a:schemeClr val="tx1"/>
                </a:solidFill>
              </a:rPr>
              <a:t>) </a:t>
            </a:r>
            <a:r>
              <a:rPr lang="de-DE" altLang="pt-BR" sz="2800" dirty="0" err="1">
                <a:solidFill>
                  <a:schemeClr val="tx1"/>
                </a:solidFill>
              </a:rPr>
              <a:t>para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determinar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novas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ações</a:t>
            </a:r>
            <a:r>
              <a:rPr lang="de-DE" altLang="pt-BR" sz="2800" dirty="0">
                <a:solidFill>
                  <a:schemeClr val="tx1"/>
                </a:solidFill>
              </a:rPr>
              <a:t>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de-DE" altLang="pt-BR" sz="2800" dirty="0" err="1">
                <a:solidFill>
                  <a:schemeClr val="tx1"/>
                </a:solidFill>
              </a:rPr>
              <a:t>Trabalha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com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Tentativa</a:t>
            </a:r>
            <a:r>
              <a:rPr lang="de-DE" altLang="pt-BR" sz="2800" dirty="0">
                <a:solidFill>
                  <a:schemeClr val="tx1"/>
                </a:solidFill>
              </a:rPr>
              <a:t> x </a:t>
            </a:r>
            <a:r>
              <a:rPr lang="de-DE" altLang="pt-BR" sz="2800" dirty="0" err="1">
                <a:solidFill>
                  <a:schemeClr val="tx1"/>
                </a:solidFill>
              </a:rPr>
              <a:t>Erro</a:t>
            </a:r>
            <a:endParaRPr lang="de-DE" altLang="pt-BR" sz="2800" dirty="0">
              <a:solidFill>
                <a:schemeClr val="tx1"/>
              </a:solidFill>
            </a:endParaRPr>
          </a:p>
          <a:p>
            <a:endParaRPr lang="de-DE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07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Como funciona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Um determinado agente é treinado para atingir um objetivo por meio de interações sucessivas com o ambiente.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Em cada interação, seu conhecimento do ambiente aumenta na medida que vai recebendo recompensas e se aproximando do objetivo.</a:t>
            </a:r>
            <a:endParaRPr lang="de-DE" altLang="pt-BR" sz="2800" dirty="0">
              <a:solidFill>
                <a:schemeClr val="tx1"/>
              </a:solidFill>
            </a:endParaRPr>
          </a:p>
          <a:p>
            <a:endParaRPr lang="de-DE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0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Conceitos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chemeClr val="tx1"/>
                </a:solidFill>
              </a:rPr>
              <a:t>Agente: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Entidade que toma decisões no ambiente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chemeClr val="tx1"/>
                </a:solidFill>
              </a:rPr>
              <a:t>Ambiente: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Local onde o agente irá atuar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chemeClr val="tx1"/>
                </a:solidFill>
              </a:rPr>
              <a:t>Estado (</a:t>
            </a:r>
            <a:r>
              <a:rPr lang="pt-BR" altLang="pt-BR" sz="2800" b="1" dirty="0" err="1">
                <a:solidFill>
                  <a:schemeClr val="tx1"/>
                </a:solidFill>
              </a:rPr>
              <a:t>s</a:t>
            </a:r>
            <a:r>
              <a:rPr lang="pt-BR" altLang="pt-BR" sz="2800" b="1" dirty="0">
                <a:solidFill>
                  <a:schemeClr val="tx1"/>
                </a:solidFill>
              </a:rPr>
              <a:t>):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É onde o agente se encontra no ambiente em um determinado momento</a:t>
            </a:r>
            <a:endParaRPr lang="de-DE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Conceitos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b="1" dirty="0">
                    <a:solidFill>
                      <a:schemeClr val="tx1"/>
                    </a:solidFill>
                  </a:rPr>
                  <a:t>Ação (a):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É um movimento do agente no ambiente que faz com que ele mude de estado.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b="1" dirty="0">
                    <a:solidFill>
                      <a:schemeClr val="tx1"/>
                    </a:solidFill>
                  </a:rPr>
                  <a:t>Recompensa (</a:t>
                </a:r>
                <a:r>
                  <a:rPr lang="pt-BR" altLang="pt-BR" sz="2800" b="1" dirty="0" err="1">
                    <a:solidFill>
                      <a:schemeClr val="tx1"/>
                    </a:solidFill>
                  </a:rPr>
                  <a:t>R</a:t>
                </a:r>
                <a:r>
                  <a:rPr lang="pt-BR" altLang="pt-BR" sz="2800" b="1" dirty="0">
                    <a:solidFill>
                      <a:schemeClr val="tx1"/>
                    </a:solidFill>
                  </a:rPr>
                  <a:t>): 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Valor dado ao agente pela ação tomada. Pode ser negativa (punição) caso ele se afaste do objetivo.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b="1" dirty="0">
                    <a:solidFill>
                      <a:schemeClr val="tx1"/>
                    </a:solidFill>
                  </a:rPr>
                  <a:t>Política (</a:t>
                </a:r>
                <a14:m>
                  <m:oMath xmlns:m="http://schemas.openxmlformats.org/officeDocument/2006/math">
                    <m:r>
                      <a:rPr lang="pt-BR" altLang="pt-B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pt-BR" altLang="pt-B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altLang="pt-BR" sz="2800" dirty="0">
                    <a:solidFill>
                      <a:schemeClr val="tx1"/>
                    </a:solidFill>
                  </a:rPr>
                  <a:t>: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Estratégia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usada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pelo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agente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para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decidir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as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melhores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ações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para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atingir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o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objetivo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24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Dinâmica</a:t>
            </a: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r>
              <a:rPr lang="pt-BR" altLang="pt-BR" sz="2800" dirty="0">
                <a:solidFill>
                  <a:schemeClr val="tx1"/>
                </a:solidFill>
              </a:rPr>
              <a:t>O agente está em um estado (</a:t>
            </a:r>
            <a:r>
              <a:rPr lang="pt-BR" altLang="pt-BR" sz="2800" dirty="0" err="1">
                <a:solidFill>
                  <a:schemeClr val="tx1"/>
                </a:solidFill>
              </a:rPr>
              <a:t>s</a:t>
            </a:r>
            <a:r>
              <a:rPr lang="pt-BR" altLang="pt-BR" sz="2800" dirty="0">
                <a:solidFill>
                  <a:schemeClr val="tx1"/>
                </a:solidFill>
              </a:rPr>
              <a:t>), executa a ação (a), vai para o estado (</a:t>
            </a:r>
            <a:r>
              <a:rPr lang="pt-BR" altLang="pt-BR" sz="2800" dirty="0" err="1">
                <a:solidFill>
                  <a:schemeClr val="tx1"/>
                </a:solidFill>
              </a:rPr>
              <a:t>s</a:t>
            </a:r>
            <a:r>
              <a:rPr lang="pt-BR" altLang="pt-BR" sz="2800" dirty="0">
                <a:solidFill>
                  <a:schemeClr val="tx1"/>
                </a:solidFill>
              </a:rPr>
              <a:t>’) e recebe a recompensa (</a:t>
            </a:r>
            <a:r>
              <a:rPr lang="pt-BR" altLang="pt-BR" sz="2800" dirty="0" err="1">
                <a:solidFill>
                  <a:schemeClr val="tx1"/>
                </a:solidFill>
              </a:rPr>
              <a:t>R</a:t>
            </a:r>
            <a:r>
              <a:rPr lang="pt-BR" altLang="pt-BR" sz="2800" dirty="0">
                <a:solidFill>
                  <a:schemeClr val="tx1"/>
                </a:solidFill>
              </a:rPr>
              <a:t>).</a:t>
            </a:r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9E759D4C-C207-703A-6167-8F5BB26680C2}"/>
              </a:ext>
            </a:extLst>
          </p:cNvPr>
          <p:cNvGraphicFramePr>
            <a:graphicFrameLocks noGrp="1"/>
          </p:cNvGraphicFramePr>
          <p:nvPr/>
        </p:nvGraphicFramePr>
        <p:xfrm>
          <a:off x="523240" y="1832146"/>
          <a:ext cx="8128000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13281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dirty="0"/>
                        <a:t>                      </a:t>
                      </a:r>
                      <a:r>
                        <a:rPr lang="pt-BR" sz="2800" dirty="0" err="1"/>
                        <a:t>s</a:t>
                      </a:r>
                      <a:endParaRPr lang="pt-BR" dirty="0"/>
                    </a:p>
                    <a:p>
                      <a:r>
                        <a:rPr lang="pt-BR" dirty="0"/>
                        <a:t>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dirty="0"/>
                        <a:t>       </a:t>
                      </a:r>
                      <a:r>
                        <a:rPr lang="pt-BR" sz="2800" dirty="0" err="1"/>
                        <a:t>s</a:t>
                      </a:r>
                      <a:r>
                        <a:rPr lang="pt-BR" sz="2800" dirty="0"/>
                        <a:t>’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4" name="Imagem 3" descr="Ícone&#10;&#10;Descrição gerada automaticamente com confiança baixa">
            <a:extLst>
              <a:ext uri="{FF2B5EF4-FFF2-40B4-BE49-F238E27FC236}">
                <a16:creationId xmlns:a16="http://schemas.microsoft.com/office/drawing/2014/main" id="{8716FE8A-FA55-04EF-153D-B6D07B0CC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4259116"/>
            <a:ext cx="749300" cy="11049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E6043DE-F578-0E65-ED31-97F64FD31647}"/>
              </a:ext>
            </a:extLst>
          </p:cNvPr>
          <p:cNvCxnSpPr>
            <a:cxnSpLocks/>
          </p:cNvCxnSpPr>
          <p:nvPr/>
        </p:nvCxnSpPr>
        <p:spPr>
          <a:xfrm>
            <a:off x="2197290" y="4774842"/>
            <a:ext cx="568770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661367-845F-85AE-5C37-5310E4F4FAAA}"/>
              </a:ext>
            </a:extLst>
          </p:cNvPr>
          <p:cNvSpPr txBox="1"/>
          <p:nvPr/>
        </p:nvSpPr>
        <p:spPr>
          <a:xfrm>
            <a:off x="2197290" y="4190066"/>
            <a:ext cx="259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97CB12E-209E-6D5E-BA89-CFDE50B9CA87}"/>
              </a:ext>
            </a:extLst>
          </p:cNvPr>
          <p:cNvSpPr txBox="1"/>
          <p:nvPr/>
        </p:nvSpPr>
        <p:spPr>
          <a:xfrm>
            <a:off x="3751171" y="4549956"/>
            <a:ext cx="259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R</a:t>
            </a:r>
            <a:endParaRPr lang="pt-BR" sz="2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ED7B014-0F8F-0AE9-26E6-19FE0386B4B4}"/>
              </a:ext>
            </a:extLst>
          </p:cNvPr>
          <p:cNvSpPr txBox="1"/>
          <p:nvPr/>
        </p:nvSpPr>
        <p:spPr>
          <a:xfrm>
            <a:off x="8669410" y="3467416"/>
            <a:ext cx="2497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Ambiente</a:t>
            </a:r>
          </a:p>
        </p:txBody>
      </p:sp>
    </p:spTree>
    <p:extLst>
      <p:ext uri="{BB962C8B-B14F-4D97-AF65-F5344CB8AC3E}">
        <p14:creationId xmlns:p14="http://schemas.microsoft.com/office/powerpoint/2010/main" val="215793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Equação de </a:t>
            </a:r>
            <a:r>
              <a:rPr lang="pt-BR" sz="2800" b="1" dirty="0" err="1">
                <a:solidFill>
                  <a:srgbClr val="FF0000"/>
                </a:solidFill>
              </a:rPr>
              <a:t>Belmann</a:t>
            </a:r>
            <a:endParaRPr lang="pt-BR" sz="2800" b="1" dirty="0">
              <a:solidFill>
                <a:srgbClr val="FF0000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Calcula valores de cada estado (baseado em recompensas e no valor dos estados vizinhos).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Este valor significa a UTILIDADE de se estar no estado.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Quanto mais próximo do objetivo, maior o valor do estado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ela 2">
            <a:extLst>
              <a:ext uri="{FF2B5EF4-FFF2-40B4-BE49-F238E27FC236}">
                <a16:creationId xmlns:a16="http://schemas.microsoft.com/office/drawing/2014/main" id="{D6DBFD75-CE2D-0270-BD5F-190E1AE69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8527"/>
              </p:ext>
            </p:extLst>
          </p:nvPr>
        </p:nvGraphicFramePr>
        <p:xfrm>
          <a:off x="4414492" y="4051609"/>
          <a:ext cx="4357372" cy="26805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813281614"/>
                    </a:ext>
                  </a:extLst>
                </a:gridCol>
              </a:tblGrid>
              <a:tr h="754981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754981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851774">
                <a:tc>
                  <a:txBody>
                    <a:bodyPr/>
                    <a:lstStyle/>
                    <a:p>
                      <a:r>
                        <a:rPr lang="pt-BR" dirty="0"/>
                        <a:t>                      </a:t>
                      </a:r>
                    </a:p>
                    <a:p>
                      <a:r>
                        <a:rPr lang="pt-BR" dirty="0"/>
                        <a:t>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solidFill>
                            <a:srgbClr val="FF0000"/>
                          </a:solidFill>
                        </a:rPr>
                        <a:t>S2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12" name="Imagem 11" descr="Ícone&#10;&#10;Descrição gerada automaticamente com confiança baixa">
            <a:extLst>
              <a:ext uri="{FF2B5EF4-FFF2-40B4-BE49-F238E27FC236}">
                <a16:creationId xmlns:a16="http://schemas.microsoft.com/office/drawing/2014/main" id="{E2525AA6-1A16-15A0-2D36-DB4BFB265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51" y="5972650"/>
            <a:ext cx="475896" cy="70174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1259A35-090C-A136-4174-19B077BBA369}"/>
              </a:ext>
            </a:extLst>
          </p:cNvPr>
          <p:cNvSpPr txBox="1"/>
          <p:nvPr/>
        </p:nvSpPr>
        <p:spPr>
          <a:xfrm>
            <a:off x="670733" y="4218398"/>
            <a:ext cx="3570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utilidade do agente estar em </a:t>
            </a:r>
            <a:r>
              <a:rPr lang="pt-BR" sz="2800" dirty="0">
                <a:solidFill>
                  <a:srgbClr val="FF0000"/>
                </a:solidFill>
              </a:rPr>
              <a:t>S1</a:t>
            </a:r>
            <a:r>
              <a:rPr lang="pt-BR" sz="2800" dirty="0"/>
              <a:t> é muito maior do que em </a:t>
            </a:r>
            <a:r>
              <a:rPr lang="pt-BR" sz="2800" dirty="0">
                <a:solidFill>
                  <a:srgbClr val="FF0000"/>
                </a:solidFill>
              </a:rPr>
              <a:t>S2</a:t>
            </a: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9CB2EA55-3996-78E1-2171-3654FF65A2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08" y="4060549"/>
            <a:ext cx="543685" cy="8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F1AEBA727FD5040BBE085F4CA6C2370" ma:contentTypeVersion="0" ma:contentTypeDescription="Crie um novo documento." ma:contentTypeScope="" ma:versionID="12b0669b8819e4a656958672b7ea911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e39468b0e37e4891bc5b0d60070b4c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FF9EF6-F216-4726-93BA-54721D5358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9F228A0-3FCB-402F-9402-38139EC8A0D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D60EBA7-7ED2-483F-AAAF-FBA777B38D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46326</TotalTime>
  <Words>4456</Words>
  <Application>Microsoft Macintosh PowerPoint</Application>
  <PresentationFormat>Widescreen</PresentationFormat>
  <Paragraphs>1113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Arial</vt:lpstr>
      <vt:lpstr>Arial Narrow</vt:lpstr>
      <vt:lpstr>Calibri</vt:lpstr>
      <vt:lpstr>Calibri Light</vt:lpstr>
      <vt:lpstr>Cambria Math</vt:lpstr>
      <vt:lpstr>Courier New</vt:lpstr>
      <vt:lpstr>Times New Roman</vt:lpstr>
      <vt:lpstr>Wingdings</vt:lpstr>
      <vt:lpstr>Tema do Office</vt:lpstr>
      <vt:lpstr>Apresentação do PowerPoint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Jaime Wojciechowski</dc:creator>
  <cp:keywords/>
  <dc:description/>
  <cp:lastModifiedBy>Jaime Wojciechowski</cp:lastModifiedBy>
  <cp:revision>784</cp:revision>
  <dcterms:created xsi:type="dcterms:W3CDTF">2016-10-08T20:49:45Z</dcterms:created>
  <dcterms:modified xsi:type="dcterms:W3CDTF">2022-09-24T11:00:50Z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0x010100AF1AEBA727FD5040BBE085F4CA6C2370</vt:lpwstr>
  </property>
</Properties>
</file>